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6"/>
  </p:notesMasterIdLst>
  <p:sldIdLst>
    <p:sldId id="256" r:id="rId3"/>
    <p:sldId id="314" r:id="rId4"/>
    <p:sldId id="315" r:id="rId5"/>
    <p:sldId id="313" r:id="rId6"/>
    <p:sldId id="317" r:id="rId7"/>
    <p:sldId id="293" r:id="rId8"/>
    <p:sldId id="310" r:id="rId9"/>
    <p:sldId id="319" r:id="rId10"/>
    <p:sldId id="338" r:id="rId11"/>
    <p:sldId id="326" r:id="rId12"/>
    <p:sldId id="337" r:id="rId13"/>
    <p:sldId id="327" r:id="rId14"/>
    <p:sldId id="332" r:id="rId15"/>
    <p:sldId id="334" r:id="rId16"/>
    <p:sldId id="329" r:id="rId17"/>
    <p:sldId id="321" r:id="rId18"/>
    <p:sldId id="306" r:id="rId19"/>
    <p:sldId id="335" r:id="rId20"/>
    <p:sldId id="322" r:id="rId21"/>
    <p:sldId id="323" r:id="rId22"/>
    <p:sldId id="330" r:id="rId23"/>
    <p:sldId id="336" r:id="rId24"/>
    <p:sldId id="33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2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7F7F7F"/>
    <a:srgbClr val="A5A5A5"/>
    <a:srgbClr val="404040"/>
    <a:srgbClr val="FFC000"/>
    <a:srgbClr val="E9EBF5"/>
    <a:srgbClr val="CFD5EA"/>
    <a:srgbClr val="00B0F0"/>
    <a:srgbClr val="70AD47"/>
    <a:srgbClr val="FF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310" autoAdjust="0"/>
  </p:normalViewPr>
  <p:slideViewPr>
    <p:cSldViewPr snapToGrid="0">
      <p:cViewPr varScale="1">
        <p:scale>
          <a:sx n="78" d="100"/>
          <a:sy n="78" d="100"/>
        </p:scale>
        <p:origin x="80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6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3EF0-2923-436E-BA91-E94CF86B686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753A-553E-4FE0-9CF3-D972ACDC3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0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5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49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5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6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2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1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7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9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6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6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2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2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80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7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71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28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1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68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06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779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3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5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0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0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7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7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8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4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uplace.tistory.com/54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oiiis/Python%EC%97%90%EC%84%9C-dlib%EC%9D%84-%EC%9D%B4%EC%9A%A9%ED%95%98%EC%97%AC-Facial-Landmark-%EA%B2%80%EC%B6%9C%ED%95%98%EC%97%AC-%EB%8D%B0%EC%9D%B4%ED%84%B0%EB%A5%BC-json-%EC%A0%80%EC%9E%A5%ED%95%98%EA%B8%B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kairess/eye_blink_detector/tree/master/dataset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hyperlink" Target="https://printed.tistory.com/83?category=80447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ko/photos/%EB%82%A8%EC%9E%90-%EC%88%98%EC%97%BC-%EC%B4%88%EC%83%81%ED%99%94-%EC%88%98%EC%97%BC-%EB%82%A8%EC%9E%90-65786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www.ohmynews.com/NWS_Web/View/at_pg.aspx?CNTN_CD=A000237394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nnews.com/media/view.asp?idx=86954&amp;kind=" TargetMode="External"/><Relationship Id="rId5" Type="http://schemas.openxmlformats.org/officeDocument/2006/relationships/hyperlink" Target="https://www.boannews.com/media/view.asp?idx=92989" TargetMode="Externa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513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6CF6-5E19-488B-9A71-C1D97BAA04FE}"/>
              </a:ext>
            </a:extLst>
          </p:cNvPr>
          <p:cNvSpPr/>
          <p:nvPr/>
        </p:nvSpPr>
        <p:spPr>
          <a:xfrm>
            <a:off x="4048802" y="2172558"/>
            <a:ext cx="40943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lang="ko-KR" altLang="en-US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</a:t>
            </a:r>
            <a:r>
              <a:rPr lang="ko-KR" altLang="en-US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Detection</a:t>
            </a:r>
            <a:endParaRPr lang="ko-KR" altLang="en-US" sz="2400" dirty="0">
              <a:solidFill>
                <a:schemeClr val="accent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래픽 6" descr="속눈썹">
            <a:extLst>
              <a:ext uri="{FF2B5EF4-FFF2-40B4-BE49-F238E27FC236}">
                <a16:creationId xmlns:a16="http://schemas.microsoft.com/office/drawing/2014/main" id="{C33980AE-DE24-44BD-B2DF-2F422E00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601" y="538276"/>
            <a:ext cx="2272797" cy="2272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EC94-228E-4DBF-8D30-D0D4D04C6B97}"/>
              </a:ext>
            </a:extLst>
          </p:cNvPr>
          <p:cNvSpPr/>
          <p:nvPr/>
        </p:nvSpPr>
        <p:spPr>
          <a:xfrm>
            <a:off x="5328802" y="4200741"/>
            <a:ext cx="153439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∙ </a:t>
            </a:r>
            <a:r>
              <a:rPr lang="en-US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14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공모전</a:t>
            </a:r>
            <a:endParaRPr lang="en-US" altLang="ko-KR" sz="1600" b="1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6E2475C-00E9-49E9-9293-BAB5FC30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33430"/>
              </p:ext>
            </p:extLst>
          </p:nvPr>
        </p:nvGraphicFramePr>
        <p:xfrm>
          <a:off x="5004121" y="4624190"/>
          <a:ext cx="2221296" cy="16591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870553681"/>
                    </a:ext>
                  </a:extLst>
                </a:gridCol>
                <a:gridCol w="1265303">
                  <a:extLst>
                    <a:ext uri="{9D8B030D-6E8A-4147-A177-3AD203B41FA5}">
                      <a16:colId xmlns:a16="http://schemas.microsoft.com/office/drawing/2014/main" val="1968637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지도교수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양희경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505575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 명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느낌알조</a:t>
                      </a:r>
                      <a:r>
                        <a:rPr lang="en-US" altLang="ko-KR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~?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814248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팀장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김부용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146531"/>
                  </a:ext>
                </a:extLst>
              </a:tr>
              <a:tr h="589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팀원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박채린</a:t>
                      </a:r>
                      <a:endParaRPr lang="en-US" altLang="ko-KR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백원재</a:t>
                      </a:r>
                      <a:endParaRPr lang="en-US" altLang="ko-KR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유지우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3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24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 descr="톱니바퀴">
            <a:extLst>
              <a:ext uri="{FF2B5EF4-FFF2-40B4-BE49-F238E27FC236}">
                <a16:creationId xmlns:a16="http://schemas.microsoft.com/office/drawing/2014/main" id="{7043DD33-2F1B-435B-889A-AA5C308B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486" y="-238578"/>
            <a:ext cx="4594597" cy="4594597"/>
          </a:xfrm>
          <a:prstGeom prst="rect">
            <a:avLst/>
          </a:prstGeom>
        </p:spPr>
      </p:pic>
      <p:pic>
        <p:nvPicPr>
          <p:cNvPr id="20" name="그래픽 19" descr="단일 톱니바퀴">
            <a:extLst>
              <a:ext uri="{FF2B5EF4-FFF2-40B4-BE49-F238E27FC236}">
                <a16:creationId xmlns:a16="http://schemas.microsoft.com/office/drawing/2014/main" id="{BBEEA274-08BE-4152-B1E1-D71F1183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1427" y="2305287"/>
            <a:ext cx="4594597" cy="4594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51517-802E-4B07-8790-8E5F2D6DDEEC}"/>
              </a:ext>
            </a:extLst>
          </p:cNvPr>
          <p:cNvSpPr/>
          <p:nvPr/>
        </p:nvSpPr>
        <p:spPr>
          <a:xfrm>
            <a:off x="7770891" y="555894"/>
            <a:ext cx="4081200" cy="5807641"/>
          </a:xfrm>
          <a:prstGeom prst="roundRect">
            <a:avLst>
              <a:gd name="adj" fmla="val 6962"/>
            </a:avLst>
          </a:prstGeom>
          <a:gradFill>
            <a:gsLst>
              <a:gs pos="0">
                <a:srgbClr val="FFFF00">
                  <a:alpha val="26000"/>
                </a:srgbClr>
              </a:gs>
              <a:gs pos="100000">
                <a:srgbClr val="0070C0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1EFD-AD51-43E5-A344-197A177AFC46}"/>
              </a:ext>
            </a:extLst>
          </p:cNvPr>
          <p:cNvSpPr txBox="1"/>
          <p:nvPr/>
        </p:nvSpPr>
        <p:spPr>
          <a:xfrm>
            <a:off x="7955967" y="809351"/>
            <a:ext cx="3804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Python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Pygame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NumPy	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27D40-937D-4000-806F-15E1CF9BEE00}"/>
              </a:ext>
            </a:extLst>
          </p:cNvPr>
          <p:cNvSpPr txBox="1"/>
          <p:nvPr/>
        </p:nvSpPr>
        <p:spPr>
          <a:xfrm>
            <a:off x="7955967" y="2685202"/>
            <a:ext cx="3804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CNN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maxpooling2D		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</a:t>
            </a:r>
          </a:p>
          <a:p>
            <a:pPr marL="365125" algn="ctr">
              <a:tabLst>
                <a:tab pos="365125" algn="l"/>
              </a:tabLst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BFA3C-E884-48FA-87D8-0232C758611E}"/>
              </a:ext>
            </a:extLst>
          </p:cNvPr>
          <p:cNvSpPr txBox="1"/>
          <p:nvPr/>
        </p:nvSpPr>
        <p:spPr>
          <a:xfrm>
            <a:off x="7955967" y="4586583"/>
            <a:ext cx="3804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FACE LANDMARK68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074BB7-AF98-466F-897A-02021B54948B}"/>
              </a:ext>
            </a:extLst>
          </p:cNvPr>
          <p:cNvSpPr/>
          <p:nvPr/>
        </p:nvSpPr>
        <p:spPr>
          <a:xfrm>
            <a:off x="431917" y="927329"/>
            <a:ext cx="6011569" cy="335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EYE DETECTION</a:t>
            </a:r>
            <a:endParaRPr lang="en-US" altLang="ko-KR" sz="2000" dirty="0">
              <a:solidFill>
                <a:srgbClr val="00B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CNN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뜬 눈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감은 눈 학습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Keras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framework,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numpy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package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깜빡임 패턴 감지 테스트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(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횟수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Face landmark 68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B0AF22-D21C-4A87-AC72-E07D4E8345BB}"/>
              </a:ext>
            </a:extLst>
          </p:cNvPr>
          <p:cNvSpPr/>
          <p:nvPr/>
        </p:nvSpPr>
        <p:spPr>
          <a:xfrm>
            <a:off x="431917" y="4004732"/>
            <a:ext cx="6011569" cy="2895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MAIN PROGRAM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Pygame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dlib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OpenCV &amp; cam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 time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그림은 그림판으로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19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1A81E4-9EB5-498F-961B-E4E9D542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66" y="3585238"/>
            <a:ext cx="9834734" cy="31247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77C7D9-CCFD-4707-816D-94692A707C8C}"/>
              </a:ext>
            </a:extLst>
          </p:cNvPr>
          <p:cNvSpPr/>
          <p:nvPr/>
        </p:nvSpPr>
        <p:spPr>
          <a:xfrm>
            <a:off x="586750" y="1072809"/>
            <a:ext cx="10614650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CNN(Convolutional Neural Network)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D82F-72AD-4CC8-B207-F105DA1D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4" y="2124454"/>
            <a:ext cx="9392772" cy="18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186700-A70E-4652-8B5E-65E91FA82EC0}"/>
              </a:ext>
            </a:extLst>
          </p:cNvPr>
          <p:cNvSpPr txBox="1"/>
          <p:nvPr/>
        </p:nvSpPr>
        <p:spPr>
          <a:xfrm>
            <a:off x="-50014" y="6443198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이미지 출처</a:t>
            </a: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https://inuplace.tistory.com/544</a:t>
            </a:r>
            <a:endParaRPr lang="en-US" altLang="ko-KR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115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77C7D9-CCFD-4707-816D-94692A707C8C}"/>
              </a:ext>
            </a:extLst>
          </p:cNvPr>
          <p:cNvSpPr/>
          <p:nvPr/>
        </p:nvSpPr>
        <p:spPr>
          <a:xfrm>
            <a:off x="613980" y="984343"/>
            <a:ext cx="10614650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Face LandMark68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39D7E-0CDF-4F4C-8848-D7658E46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93" y="2182305"/>
            <a:ext cx="47244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B6377-B78D-4A92-96B3-4FA81340E6CF}"/>
              </a:ext>
            </a:extLst>
          </p:cNvPr>
          <p:cNvSpPr txBox="1"/>
          <p:nvPr/>
        </p:nvSpPr>
        <p:spPr>
          <a:xfrm>
            <a:off x="6096000" y="3266906"/>
            <a:ext cx="6093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https://velog.io/@choiiis/Python%EC%97%90%EC%84%9C-dlib%EC%9D%84-%EC%9D%B4%EC%9A%A9%ED%95%98%EC%97%AC-Facial-Landmark-%EA%B2%80%EC%B6%9C%ED%95%98%EC%97%AC-%EB%8D%B0%EC%9D%B4%ED%84%B0%EB%A5%BC-json-%EC%A0%80%EC%9E%A5%ED%95%98%EA%B8%B0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E38D0-0943-44ED-9E93-6E27BC86FE79}"/>
              </a:ext>
            </a:extLst>
          </p:cNvPr>
          <p:cNvSpPr txBox="1"/>
          <p:nvPr/>
        </p:nvSpPr>
        <p:spPr>
          <a:xfrm>
            <a:off x="6159006" y="290252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7986FB-700A-4540-A63C-468C8F31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42" y="532327"/>
            <a:ext cx="4036204" cy="5793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AEBBE6-6592-435F-8CCC-AF3CD268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69" y="532326"/>
            <a:ext cx="3952585" cy="5793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C78FB-6749-4130-8CBA-E44842BDF8A6}"/>
              </a:ext>
            </a:extLst>
          </p:cNvPr>
          <p:cNvSpPr txBox="1"/>
          <p:nvPr/>
        </p:nvSpPr>
        <p:spPr>
          <a:xfrm>
            <a:off x="364346" y="4062122"/>
            <a:ext cx="28160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뜬 눈</a:t>
            </a:r>
            <a:r>
              <a:rPr lang="en-US" altLang="ko-KR" dirty="0"/>
              <a:t>: 1, </a:t>
            </a:r>
            <a:r>
              <a:rPr lang="ko-KR" altLang="en-US" dirty="0"/>
              <a:t>감은 눈</a:t>
            </a:r>
            <a:r>
              <a:rPr lang="en-US" altLang="ko-KR" dirty="0"/>
              <a:t>: 0 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    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Augmentation </a:t>
            </a:r>
            <a:r>
              <a:rPr lang="ko-KR" altLang="en-US" dirty="0"/>
              <a:t>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FAD3D-3FF4-41E5-A16D-7859DCB392D5}"/>
              </a:ext>
            </a:extLst>
          </p:cNvPr>
          <p:cNvSpPr txBox="1"/>
          <p:nvPr/>
        </p:nvSpPr>
        <p:spPr>
          <a:xfrm>
            <a:off x="1258291" y="6373511"/>
            <a:ext cx="6978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https://github.com/kairess/eye_blink_detector/tree/master/dataset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C656FE-2605-4D4E-9988-8CEFC047D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46" y="1432705"/>
            <a:ext cx="2909186" cy="2330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8D7DD-732F-4867-B183-F0938EB2A39B}"/>
              </a:ext>
            </a:extLst>
          </p:cNvPr>
          <p:cNvSpPr txBox="1"/>
          <p:nvPr/>
        </p:nvSpPr>
        <p:spPr>
          <a:xfrm flipH="1">
            <a:off x="170709" y="6433692"/>
            <a:ext cx="14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2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4B68-2255-46C2-85B8-44A0ECF8DD24}"/>
              </a:ext>
            </a:extLst>
          </p:cNvPr>
          <p:cNvSpPr txBox="1"/>
          <p:nvPr/>
        </p:nvSpPr>
        <p:spPr>
          <a:xfrm>
            <a:off x="1180885" y="6351007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https://printed.tistory.com/83?category=804472</a:t>
            </a: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0FD45-ABE8-4CE2-97F7-694B8545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19" y="73479"/>
            <a:ext cx="4610281" cy="4694464"/>
          </a:xfrm>
          <a:prstGeom prst="rect">
            <a:avLst/>
          </a:prstGeom>
        </p:spPr>
      </p:pic>
      <p:pic>
        <p:nvPicPr>
          <p:cNvPr id="11" name="그래픽 10" descr="속눈썹 윤곽선">
            <a:extLst>
              <a:ext uri="{FF2B5EF4-FFF2-40B4-BE49-F238E27FC236}">
                <a16:creationId xmlns:a16="http://schemas.microsoft.com/office/drawing/2014/main" id="{42C9F120-3B5F-406C-B8A2-E1E9F9E8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663" y="1314297"/>
            <a:ext cx="1437338" cy="1437338"/>
          </a:xfrm>
          <a:prstGeom prst="rect">
            <a:avLst/>
          </a:prstGeom>
        </p:spPr>
      </p:pic>
      <p:pic>
        <p:nvPicPr>
          <p:cNvPr id="14" name="그래픽 13" descr="눈 윤곽선">
            <a:extLst>
              <a:ext uri="{FF2B5EF4-FFF2-40B4-BE49-F238E27FC236}">
                <a16:creationId xmlns:a16="http://schemas.microsoft.com/office/drawing/2014/main" id="{59AB0984-7E4F-4F4B-8357-A8106EEF2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9755" y="1253766"/>
            <a:ext cx="1437338" cy="14373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F7D721-641A-4D84-BA5F-83E609EC6571}"/>
              </a:ext>
            </a:extLst>
          </p:cNvPr>
          <p:cNvSpPr/>
          <p:nvPr/>
        </p:nvSpPr>
        <p:spPr>
          <a:xfrm>
            <a:off x="593397" y="1253766"/>
            <a:ext cx="2644524" cy="131322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 . . .  . . . .  . . . .</a:t>
            </a:r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패턴에 대한 표시가 나옴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6E8A90-A7F4-48CE-A404-69E064F72CFD}"/>
              </a:ext>
            </a:extLst>
          </p:cNvPr>
          <p:cNvSpPr/>
          <p:nvPr/>
        </p:nvSpPr>
        <p:spPr>
          <a:xfrm>
            <a:off x="593397" y="3870260"/>
            <a:ext cx="2644524" cy="1313222"/>
          </a:xfrm>
          <a:prstGeom prst="rect">
            <a:avLst/>
          </a:prstGeom>
          <a:solidFill>
            <a:schemeClr val="bg1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소리만 나옴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7" name="그래픽 16" descr="눈 윤곽선">
            <a:extLst>
              <a:ext uri="{FF2B5EF4-FFF2-40B4-BE49-F238E27FC236}">
                <a16:creationId xmlns:a16="http://schemas.microsoft.com/office/drawing/2014/main" id="{E79BAA8A-4808-4308-A975-11AD64366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9755" y="3715878"/>
            <a:ext cx="1437338" cy="1437338"/>
          </a:xfrm>
          <a:prstGeom prst="rect">
            <a:avLst/>
          </a:prstGeom>
        </p:spPr>
      </p:pic>
      <p:pic>
        <p:nvPicPr>
          <p:cNvPr id="18" name="그래픽 17" descr="속눈썹 윤곽선">
            <a:extLst>
              <a:ext uri="{FF2B5EF4-FFF2-40B4-BE49-F238E27FC236}">
                <a16:creationId xmlns:a16="http://schemas.microsoft.com/office/drawing/2014/main" id="{C0DBEEA8-3BA6-4711-A59F-2C47228BE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571" y="3746144"/>
            <a:ext cx="1437338" cy="1437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2B00DB-085A-487D-98E9-FED3CF2F2CC0}"/>
              </a:ext>
            </a:extLst>
          </p:cNvPr>
          <p:cNvSpPr txBox="1"/>
          <p:nvPr/>
        </p:nvSpPr>
        <p:spPr>
          <a:xfrm>
            <a:off x="3308944" y="2691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연습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37A33-8289-4C4C-9E10-C247D4FD599B}"/>
              </a:ext>
            </a:extLst>
          </p:cNvPr>
          <p:cNvSpPr txBox="1"/>
          <p:nvPr/>
        </p:nvSpPr>
        <p:spPr>
          <a:xfrm>
            <a:off x="3351173" y="52349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9D3D1-6012-4270-9648-D96905C31B17}"/>
              </a:ext>
            </a:extLst>
          </p:cNvPr>
          <p:cNvSpPr txBox="1"/>
          <p:nvPr/>
        </p:nvSpPr>
        <p:spPr>
          <a:xfrm>
            <a:off x="8625401" y="4968550"/>
            <a:ext cx="292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</a:rPr>
              <a:t>작성한 </a:t>
            </a:r>
            <a:r>
              <a:rPr lang="en-US" altLang="ko-KR" dirty="0" err="1">
                <a:solidFill>
                  <a:srgbClr val="7F7F7F"/>
                </a:solidFill>
              </a:rPr>
              <a:t>pygame</a:t>
            </a:r>
            <a:r>
              <a:rPr lang="en-US" altLang="ko-KR" dirty="0">
                <a:solidFill>
                  <a:srgbClr val="7F7F7F"/>
                </a:solidFill>
              </a:rPr>
              <a:t> </a:t>
            </a:r>
            <a:r>
              <a:rPr lang="ko-KR" altLang="en-US" dirty="0">
                <a:solidFill>
                  <a:srgbClr val="7F7F7F"/>
                </a:solidFill>
              </a:rPr>
              <a:t>코드의 일부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7664-2002-4468-B839-4C3E753A3DD4}"/>
              </a:ext>
            </a:extLst>
          </p:cNvPr>
          <p:cNvSpPr txBox="1"/>
          <p:nvPr/>
        </p:nvSpPr>
        <p:spPr>
          <a:xfrm flipH="1">
            <a:off x="72032" y="6356729"/>
            <a:ext cx="14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참고 코드</a:t>
            </a:r>
            <a:r>
              <a:rPr lang="en-US" altLang="ko-KR" dirty="0">
                <a:solidFill>
                  <a:srgbClr val="A5A5A5"/>
                </a:solidFill>
              </a:rPr>
              <a:t>:</a:t>
            </a:r>
            <a:endParaRPr lang="ko-KR" altLang="en-US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624EE-B78F-4DE3-A211-746290631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29" y="854137"/>
            <a:ext cx="1983707" cy="1487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8AC181-11B1-493A-9528-790F4F1B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1" y="1463172"/>
            <a:ext cx="2158151" cy="1356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120156-60BE-4ED0-930E-BD61A566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2" y="3923497"/>
            <a:ext cx="2311187" cy="141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358E2-A39A-41CD-B6AA-C6CBA942BCB0}"/>
              </a:ext>
            </a:extLst>
          </p:cNvPr>
          <p:cNvSpPr txBox="1"/>
          <p:nvPr/>
        </p:nvSpPr>
        <p:spPr>
          <a:xfrm>
            <a:off x="620904" y="298193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로딩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E7877-858B-40F9-8216-AAEFCBBB79D7}"/>
              </a:ext>
            </a:extLst>
          </p:cNvPr>
          <p:cNvSpPr txBox="1"/>
          <p:nvPr/>
        </p:nvSpPr>
        <p:spPr>
          <a:xfrm>
            <a:off x="1082490" y="554181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시작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67F9B0-7780-45EC-9A86-07A7FE41FFF6}"/>
              </a:ext>
            </a:extLst>
          </p:cNvPr>
          <p:cNvSpPr/>
          <p:nvPr/>
        </p:nvSpPr>
        <p:spPr>
          <a:xfrm>
            <a:off x="4481538" y="1163746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  <a:endParaRPr lang="en-US" altLang="ko-KR" dirty="0"/>
          </a:p>
          <a:p>
            <a:pPr algn="ctr"/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DEE3D1-1E3E-4424-93AC-25D2F67D99BF}"/>
              </a:ext>
            </a:extLst>
          </p:cNvPr>
          <p:cNvSpPr/>
          <p:nvPr/>
        </p:nvSpPr>
        <p:spPr>
          <a:xfrm>
            <a:off x="4722748" y="3499758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C3FE7-6BC5-4C7E-B62D-C6AC177098D5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3025809" y="1841852"/>
            <a:ext cx="1455729" cy="278935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1D383A3-D9DA-4BE7-9FDE-FB36C59AEE2D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025809" y="4177864"/>
            <a:ext cx="1696939" cy="4533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C6B4A90-BFCD-47FC-BAB8-02B70FF10EF0}"/>
              </a:ext>
            </a:extLst>
          </p:cNvPr>
          <p:cNvCxnSpPr>
            <a:cxnSpLocks/>
          </p:cNvCxnSpPr>
          <p:nvPr/>
        </p:nvCxnSpPr>
        <p:spPr>
          <a:xfrm>
            <a:off x="1870216" y="2830687"/>
            <a:ext cx="121157" cy="10726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래픽 30" descr="눈 단색으로 채워진">
            <a:extLst>
              <a:ext uri="{FF2B5EF4-FFF2-40B4-BE49-F238E27FC236}">
                <a16:creationId xmlns:a16="http://schemas.microsoft.com/office/drawing/2014/main" id="{0C4F705C-0004-4D39-BE56-2AA7E4250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25" y="1253605"/>
            <a:ext cx="914400" cy="914400"/>
          </a:xfrm>
          <a:prstGeom prst="rect">
            <a:avLst/>
          </a:prstGeom>
        </p:spPr>
      </p:pic>
      <p:pic>
        <p:nvPicPr>
          <p:cNvPr id="32" name="그래픽 31" descr="눈 단색으로 채워진">
            <a:extLst>
              <a:ext uri="{FF2B5EF4-FFF2-40B4-BE49-F238E27FC236}">
                <a16:creationId xmlns:a16="http://schemas.microsoft.com/office/drawing/2014/main" id="{EEE9DD9C-A9CE-4928-963D-F4CF249BC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9535" y="3652382"/>
            <a:ext cx="914400" cy="914400"/>
          </a:xfrm>
          <a:prstGeom prst="rect">
            <a:avLst/>
          </a:prstGeom>
        </p:spPr>
      </p:pic>
      <p:pic>
        <p:nvPicPr>
          <p:cNvPr id="33" name="그래픽 32" descr="눈 단색으로 채워진">
            <a:extLst>
              <a:ext uri="{FF2B5EF4-FFF2-40B4-BE49-F238E27FC236}">
                <a16:creationId xmlns:a16="http://schemas.microsoft.com/office/drawing/2014/main" id="{D67FBE1B-C6A6-46ED-A1CD-ECBBF9A7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9585" y="3659000"/>
            <a:ext cx="914400" cy="914400"/>
          </a:xfrm>
          <a:prstGeom prst="rect">
            <a:avLst/>
          </a:prstGeom>
        </p:spPr>
      </p:pic>
      <p:pic>
        <p:nvPicPr>
          <p:cNvPr id="34" name="그래픽 33" descr="눈 단색으로 채워진">
            <a:extLst>
              <a:ext uri="{FF2B5EF4-FFF2-40B4-BE49-F238E27FC236}">
                <a16:creationId xmlns:a16="http://schemas.microsoft.com/office/drawing/2014/main" id="{4756B78B-4CCB-48AA-95F2-D3AB916F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332" y="1260739"/>
            <a:ext cx="914400" cy="9144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DDB34F-13D6-4F52-9B5D-621E8CA4DE5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983308" y="1598027"/>
            <a:ext cx="1430821" cy="25497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70F5D-8FEA-43CD-B5F1-0A2779769E2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033935" y="4109582"/>
            <a:ext cx="2372047" cy="52162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96B12-5E2D-4BC4-AB11-7A56759771CF}"/>
              </a:ext>
            </a:extLst>
          </p:cNvPr>
          <p:cNvSpPr/>
          <p:nvPr/>
        </p:nvSpPr>
        <p:spPr>
          <a:xfrm>
            <a:off x="9398084" y="4054535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35A6DE-BAE8-42AC-AD7E-0FB01E442F4B}"/>
              </a:ext>
            </a:extLst>
          </p:cNvPr>
          <p:cNvSpPr txBox="1"/>
          <p:nvPr/>
        </p:nvSpPr>
        <p:spPr>
          <a:xfrm>
            <a:off x="8750321" y="252888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성공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57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 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시연</a:t>
            </a:r>
          </a:p>
        </p:txBody>
      </p:sp>
      <p:pic>
        <p:nvPicPr>
          <p:cNvPr id="2" name="기술시연동영상">
            <a:hlinkClick r:id="" action="ppaction://media"/>
            <a:extLst>
              <a:ext uri="{FF2B5EF4-FFF2-40B4-BE49-F238E27FC236}">
                <a16:creationId xmlns:a16="http://schemas.microsoft.com/office/drawing/2014/main" id="{2F51E171-5080-4632-B348-F4142722D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594" y="1269636"/>
            <a:ext cx="10357764" cy="48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DF8439-D63F-4098-9D47-8CD62C5CECBC}"/>
              </a:ext>
            </a:extLst>
          </p:cNvPr>
          <p:cNvGrpSpPr/>
          <p:nvPr/>
        </p:nvGrpSpPr>
        <p:grpSpPr>
          <a:xfrm>
            <a:off x="3963685" y="619856"/>
            <a:ext cx="4264630" cy="852662"/>
            <a:chOff x="5709857" y="1403500"/>
            <a:chExt cx="4264630" cy="85266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A94672-834A-4F25-B51F-C6B1E5741709}"/>
                </a:ext>
              </a:extLst>
            </p:cNvPr>
            <p:cNvSpPr/>
            <p:nvPr/>
          </p:nvSpPr>
          <p:spPr>
            <a:xfrm>
              <a:off x="5709857" y="1403500"/>
              <a:ext cx="2383986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</a:t>
              </a:r>
              <a:r>
                <a:rPr lang="ko-KR" altLang="en-US" sz="20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박임으로</a:t>
              </a:r>
              <a:endParaRPr lang="en-US" altLang="ko-KR" sz="2000" b="1" kern="100" dirty="0"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27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잠금 해제하기</a:t>
              </a:r>
              <a:endParaRPr lang="en-US" altLang="ko-KR" sz="2700" b="1" kern="100" dirty="0"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26BF1-AD0E-45E3-9347-6AD6AE06A309}"/>
                </a:ext>
              </a:extLst>
            </p:cNvPr>
            <p:cNvSpPr/>
            <p:nvPr/>
          </p:nvSpPr>
          <p:spPr>
            <a:xfrm>
              <a:off x="8093843" y="1486721"/>
              <a:ext cx="188064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rgbClr val="7030A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HOW?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322751" cy="4618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사업화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61CCF5-787A-4A5B-9E17-1F924ABE5CA9}"/>
              </a:ext>
            </a:extLst>
          </p:cNvPr>
          <p:cNvSpPr/>
          <p:nvPr/>
        </p:nvSpPr>
        <p:spPr>
          <a:xfrm>
            <a:off x="1578435" y="1435463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잠재고객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스마트폰 잠금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보안이 중요시되는 어플리케이션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얼굴 인식을 사용하는 모든 사업체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E528B8-2EB0-4182-9FB8-92E30E35770F}"/>
              </a:ext>
            </a:extLst>
          </p:cNvPr>
          <p:cNvSpPr/>
          <p:nvPr/>
        </p:nvSpPr>
        <p:spPr>
          <a:xfrm>
            <a:off x="6185479" y="1435464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차별화 전략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높은 </a:t>
            </a:r>
            <a:r>
              <a:rPr lang="ko-KR" altLang="en-US" sz="1400" dirty="0" err="1">
                <a:ea typeface="나눔스퀘어OTF Bold" panose="020B0600000101010101"/>
              </a:rPr>
              <a:t>적용성</a:t>
            </a:r>
            <a:r>
              <a:rPr lang="en-US" altLang="ko-KR" sz="1400" dirty="0">
                <a:ea typeface="나눔스퀘어OTF Bold" panose="020B0600000101010101"/>
              </a:rPr>
              <a:t>. </a:t>
            </a:r>
            <a:r>
              <a:rPr lang="ko-KR" altLang="en-US" sz="1400" dirty="0">
                <a:ea typeface="나눔스퀘어OTF Bold" panose="020B0600000101010101"/>
              </a:rPr>
              <a:t>별도의 장비 </a:t>
            </a:r>
            <a:r>
              <a:rPr lang="en-US" altLang="ko-KR" sz="1400" dirty="0">
                <a:ea typeface="나눔스퀘어OTF Bold" panose="020B0600000101010101"/>
              </a:rPr>
              <a:t>x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훔쳐보기 어려운 작동방식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비상시 </a:t>
            </a:r>
            <a:r>
              <a:rPr lang="en-US" altLang="ko-KR" sz="1400" dirty="0">
                <a:ea typeface="나눔스퀘어OTF Bold" panose="020B0600000101010101"/>
              </a:rPr>
              <a:t>SOS </a:t>
            </a:r>
            <a:r>
              <a:rPr lang="ko-KR" altLang="en-US" sz="1400" dirty="0">
                <a:ea typeface="나눔스퀘어OTF Bold" panose="020B0600000101010101"/>
              </a:rPr>
              <a:t>기능</a:t>
            </a:r>
            <a:r>
              <a:rPr lang="en-US" altLang="ko-KR" sz="1400" dirty="0">
                <a:ea typeface="나눔스퀘어OTF Bold" panose="020B0600000101010101"/>
              </a:rPr>
              <a:t>(</a:t>
            </a:r>
            <a:r>
              <a:rPr lang="ko-KR" altLang="en-US" sz="1400" dirty="0">
                <a:ea typeface="나눔스퀘어OTF Bold" panose="020B0600000101010101"/>
              </a:rPr>
              <a:t>전용 패턴 등록</a:t>
            </a:r>
            <a:r>
              <a:rPr lang="en-US" altLang="ko-KR" sz="1400" dirty="0">
                <a:ea typeface="나눔스퀘어OTF Bold" panose="020B0600000101010101"/>
              </a:rPr>
              <a:t>)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나눔스퀘어OTF Bold" panose="020B0600000101010101"/>
              </a:rPr>
              <a:t>비접촉</a:t>
            </a:r>
            <a:endParaRPr lang="ko-KR" altLang="en-US" sz="1400" dirty="0">
              <a:ea typeface="나눔스퀘어OTF Bold" panose="020B0600000101010101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0039756-4D05-4EED-90BC-39E84D772190}"/>
              </a:ext>
            </a:extLst>
          </p:cNvPr>
          <p:cNvSpPr/>
          <p:nvPr/>
        </p:nvSpPr>
        <p:spPr>
          <a:xfrm>
            <a:off x="3963685" y="4131487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연계 서비스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홍채</a:t>
            </a:r>
            <a:r>
              <a:rPr lang="en-US" altLang="ko-KR" sz="1400" dirty="0">
                <a:ea typeface="나눔스퀘어OTF Bold" panose="020B0600000101010101"/>
              </a:rPr>
              <a:t>, </a:t>
            </a:r>
            <a:r>
              <a:rPr lang="ko-KR" altLang="en-US" sz="1400" dirty="0">
                <a:ea typeface="나눔스퀘어OTF Bold" panose="020B0600000101010101"/>
              </a:rPr>
              <a:t>얼굴 인식 잠금 해제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출입 시스템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얼굴 인식 결제</a:t>
            </a:r>
          </a:p>
        </p:txBody>
      </p:sp>
    </p:spTree>
    <p:extLst>
      <p:ext uri="{BB962C8B-B14F-4D97-AF65-F5344CB8AC3E}">
        <p14:creationId xmlns:p14="http://schemas.microsoft.com/office/powerpoint/2010/main" val="80191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E52F87-7969-48F8-AA25-348C3C368B7A}"/>
              </a:ext>
            </a:extLst>
          </p:cNvPr>
          <p:cNvSpPr/>
          <p:nvPr/>
        </p:nvSpPr>
        <p:spPr>
          <a:xfrm>
            <a:off x="4714875" y="290520"/>
            <a:ext cx="2857500" cy="528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눈 깜빡임 보안 기술</a:t>
            </a:r>
          </a:p>
        </p:txBody>
      </p:sp>
      <p:pic>
        <p:nvPicPr>
          <p:cNvPr id="6" name="그림 5" descr="텍스트, 시계, 게이지이(가) 표시된 사진&#10;&#10;자동 생성된 설명">
            <a:extLst>
              <a:ext uri="{FF2B5EF4-FFF2-40B4-BE49-F238E27FC236}">
                <a16:creationId xmlns:a16="http://schemas.microsoft.com/office/drawing/2014/main" id="{7E4B41AB-719C-4C21-8D15-7ACE956A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11" y="869689"/>
            <a:ext cx="3440778" cy="10344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44EF6D2-DEC4-47F5-8504-C1E87B00B0AE}"/>
              </a:ext>
            </a:extLst>
          </p:cNvPr>
          <p:cNvSpPr/>
          <p:nvPr/>
        </p:nvSpPr>
        <p:spPr>
          <a:xfrm>
            <a:off x="3248028" y="3193234"/>
            <a:ext cx="1657349" cy="15103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보안시스템 개발업체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CC8FEA-6776-4F18-9B2A-E9CE65ADEFCF}"/>
              </a:ext>
            </a:extLst>
          </p:cNvPr>
          <p:cNvSpPr/>
          <p:nvPr/>
        </p:nvSpPr>
        <p:spPr>
          <a:xfrm>
            <a:off x="7286625" y="3193234"/>
            <a:ext cx="1657349" cy="15103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 IoT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등 보안 장치가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필요한 분야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2E8327B-BA88-46B6-9683-2F964DB835D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72375" y="554839"/>
            <a:ext cx="757238" cy="2638395"/>
          </a:xfrm>
          <a:prstGeom prst="bentConnector2">
            <a:avLst/>
          </a:prstGeom>
          <a:ln w="1905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2F73A0-F96F-4374-90D7-0ED1E5BDB2E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3900489" y="554839"/>
            <a:ext cx="814387" cy="2638394"/>
          </a:xfrm>
          <a:prstGeom prst="bentConnector2">
            <a:avLst/>
          </a:prstGeom>
          <a:ln w="1905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1340973-68E3-4F3B-92E7-6F6D1A815B79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604410" y="1682343"/>
            <a:ext cx="2478859" cy="542923"/>
          </a:xfrm>
          <a:prstGeom prst="bentConnector3">
            <a:avLst>
              <a:gd name="adj1" fmla="val 100145"/>
            </a:avLst>
          </a:prstGeom>
          <a:ln w="190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87CE018-BB48-4C31-8499-56C9CA4566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80170" y="1682342"/>
            <a:ext cx="2478859" cy="542923"/>
          </a:xfrm>
          <a:prstGeom prst="bentConnector3">
            <a:avLst>
              <a:gd name="adj1" fmla="val 100145"/>
            </a:avLst>
          </a:prstGeom>
          <a:ln w="190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107EC3-F8B5-4331-AF8C-D42DB534CDAD}"/>
              </a:ext>
            </a:extLst>
          </p:cNvPr>
          <p:cNvSpPr/>
          <p:nvPr/>
        </p:nvSpPr>
        <p:spPr>
          <a:xfrm>
            <a:off x="2559846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기술이전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상용화 지원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F615434-98A7-4CA7-800D-CD83AC6BC69A}"/>
              </a:ext>
            </a:extLst>
          </p:cNvPr>
          <p:cNvSpPr/>
          <p:nvPr/>
        </p:nvSpPr>
        <p:spPr>
          <a:xfrm>
            <a:off x="3730230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기술료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630865-B982-4F9F-9ABA-0BCBBFFBA1E8}"/>
              </a:ext>
            </a:extLst>
          </p:cNvPr>
          <p:cNvSpPr/>
          <p:nvPr/>
        </p:nvSpPr>
        <p:spPr>
          <a:xfrm>
            <a:off x="6944916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B11A31-A318-4369-BC85-67BE2888482C}"/>
              </a:ext>
            </a:extLst>
          </p:cNvPr>
          <p:cNvSpPr/>
          <p:nvPr/>
        </p:nvSpPr>
        <p:spPr>
          <a:xfrm>
            <a:off x="7945038" y="2268118"/>
            <a:ext cx="2055017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보안 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제공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B04293A-5F15-49BE-AD5D-A5AF320D826F}"/>
              </a:ext>
            </a:extLst>
          </p:cNvPr>
          <p:cNvCxnSpPr/>
          <p:nvPr/>
        </p:nvCxnSpPr>
        <p:spPr>
          <a:xfrm>
            <a:off x="5024437" y="3886201"/>
            <a:ext cx="2143125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454144-27BB-4925-B9E2-1A7A8BFC16AD}"/>
              </a:ext>
            </a:extLst>
          </p:cNvPr>
          <p:cNvCxnSpPr>
            <a:cxnSpLocks/>
          </p:cNvCxnSpPr>
          <p:nvPr/>
        </p:nvCxnSpPr>
        <p:spPr>
          <a:xfrm flipH="1">
            <a:off x="5024437" y="4043359"/>
            <a:ext cx="2143125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A868FD-47A2-4F34-B810-0B2646A09C0B}"/>
              </a:ext>
            </a:extLst>
          </p:cNvPr>
          <p:cNvSpPr/>
          <p:nvPr/>
        </p:nvSpPr>
        <p:spPr>
          <a:xfrm>
            <a:off x="5337571" y="394839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BFFFA3-A020-4FB7-ACA3-647A7F9B6EC8}"/>
              </a:ext>
            </a:extLst>
          </p:cNvPr>
          <p:cNvSpPr/>
          <p:nvPr/>
        </p:nvSpPr>
        <p:spPr>
          <a:xfrm>
            <a:off x="5062536" y="3419759"/>
            <a:ext cx="216336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보안 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제공</a:t>
            </a:r>
          </a:p>
        </p:txBody>
      </p:sp>
      <p:pic>
        <p:nvPicPr>
          <p:cNvPr id="55" name="그래픽 54" descr="도시">
            <a:extLst>
              <a:ext uri="{FF2B5EF4-FFF2-40B4-BE49-F238E27FC236}">
                <a16:creationId xmlns:a16="http://schemas.microsoft.com/office/drawing/2014/main" id="{B53E4F55-6AB2-406C-8D3E-1D858EF3F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5199" y="5564733"/>
            <a:ext cx="914400" cy="914400"/>
          </a:xfrm>
          <a:prstGeom prst="rect">
            <a:avLst/>
          </a:prstGeom>
        </p:spPr>
      </p:pic>
      <p:pic>
        <p:nvPicPr>
          <p:cNvPr id="57" name="그래픽 56" descr="법원">
            <a:extLst>
              <a:ext uri="{FF2B5EF4-FFF2-40B4-BE49-F238E27FC236}">
                <a16:creationId xmlns:a16="http://schemas.microsoft.com/office/drawing/2014/main" id="{C4EF79D5-A6AD-4439-BB89-D89513303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9846" y="5531111"/>
            <a:ext cx="914400" cy="914400"/>
          </a:xfrm>
          <a:prstGeom prst="rect">
            <a:avLst/>
          </a:prstGeom>
        </p:spPr>
      </p:pic>
      <p:pic>
        <p:nvPicPr>
          <p:cNvPr id="59" name="그래픽 58" descr="건물">
            <a:extLst>
              <a:ext uri="{FF2B5EF4-FFF2-40B4-BE49-F238E27FC236}">
                <a16:creationId xmlns:a16="http://schemas.microsoft.com/office/drawing/2014/main" id="{48EC82C9-D327-4E38-A9E9-DC8A9E281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9189" y="5531111"/>
            <a:ext cx="914400" cy="914400"/>
          </a:xfrm>
          <a:prstGeom prst="rect">
            <a:avLst/>
          </a:prstGeom>
        </p:spPr>
      </p:pic>
      <p:pic>
        <p:nvPicPr>
          <p:cNvPr id="61" name="그래픽 60" descr="사람들 집단">
            <a:extLst>
              <a:ext uri="{FF2B5EF4-FFF2-40B4-BE49-F238E27FC236}">
                <a16:creationId xmlns:a16="http://schemas.microsoft.com/office/drawing/2014/main" id="{E8105479-85CA-4BA0-B883-A4B857BE6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5611" y="5531111"/>
            <a:ext cx="914400" cy="914400"/>
          </a:xfrm>
          <a:prstGeom prst="rect">
            <a:avLst/>
          </a:prstGeom>
        </p:spPr>
      </p:pic>
      <p:pic>
        <p:nvPicPr>
          <p:cNvPr id="63" name="그래픽 62" descr="남자">
            <a:extLst>
              <a:ext uri="{FF2B5EF4-FFF2-40B4-BE49-F238E27FC236}">
                <a16:creationId xmlns:a16="http://schemas.microsoft.com/office/drawing/2014/main" id="{448C1A6F-9172-43F5-A3C2-A668090FA8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3390" y="5531111"/>
            <a:ext cx="914400" cy="914400"/>
          </a:xfrm>
          <a:prstGeom prst="rect">
            <a:avLst/>
          </a:prstGeom>
        </p:spPr>
      </p:pic>
      <p:pic>
        <p:nvPicPr>
          <p:cNvPr id="66" name="그래픽 65" descr="갈매기형 화살표">
            <a:extLst>
              <a:ext uri="{FF2B5EF4-FFF2-40B4-BE49-F238E27FC236}">
                <a16:creationId xmlns:a16="http://schemas.microsoft.com/office/drawing/2014/main" id="{42B9ED40-E73B-465F-9E45-9724D58F9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812384" y="4713630"/>
            <a:ext cx="528636" cy="914400"/>
          </a:xfrm>
          <a:prstGeom prst="rect">
            <a:avLst/>
          </a:prstGeom>
        </p:spPr>
      </p:pic>
      <p:pic>
        <p:nvPicPr>
          <p:cNvPr id="68" name="그래픽 67" descr="갈매기형 화살표">
            <a:extLst>
              <a:ext uri="{FF2B5EF4-FFF2-40B4-BE49-F238E27FC236}">
                <a16:creationId xmlns:a16="http://schemas.microsoft.com/office/drawing/2014/main" id="{0BF4C862-731B-4052-B95E-F58794EB8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7850982" y="4713630"/>
            <a:ext cx="528636" cy="9144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459CBD-117D-4B0A-818B-04AF8ABA05B3}"/>
              </a:ext>
            </a:extLst>
          </p:cNvPr>
          <p:cNvSpPr/>
          <p:nvPr/>
        </p:nvSpPr>
        <p:spPr>
          <a:xfrm>
            <a:off x="2986467" y="5819832"/>
            <a:ext cx="232334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관공서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DF67A53-C461-4B6E-A221-E300C9C2CF8F}"/>
              </a:ext>
            </a:extLst>
          </p:cNvPr>
          <p:cNvSpPr/>
          <p:nvPr/>
        </p:nvSpPr>
        <p:spPr>
          <a:xfrm>
            <a:off x="6882193" y="5819832"/>
            <a:ext cx="232334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CE95352-BADA-4370-BBF0-CD51BC1B9786}"/>
              </a:ext>
            </a:extLst>
          </p:cNvPr>
          <p:cNvSpPr/>
          <p:nvPr/>
        </p:nvSpPr>
        <p:spPr>
          <a:xfrm>
            <a:off x="3321910" y="491637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11846A-DD72-4FB6-B0BB-A33ECA00D51D}"/>
              </a:ext>
            </a:extLst>
          </p:cNvPr>
          <p:cNvSpPr/>
          <p:nvPr/>
        </p:nvSpPr>
        <p:spPr>
          <a:xfrm>
            <a:off x="7366386" y="491637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49290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한계 및 보완점</a:t>
            </a:r>
          </a:p>
        </p:txBody>
      </p:sp>
      <p:sp>
        <p:nvSpPr>
          <p:cNvPr id="3" name="순서도: 준비 2">
            <a:extLst>
              <a:ext uri="{FF2B5EF4-FFF2-40B4-BE49-F238E27FC236}">
                <a16:creationId xmlns:a16="http://schemas.microsoft.com/office/drawing/2014/main" id="{9CBCD6BF-AF47-40A8-8399-20387DBA7A4A}"/>
              </a:ext>
            </a:extLst>
          </p:cNvPr>
          <p:cNvSpPr/>
          <p:nvPr/>
        </p:nvSpPr>
        <p:spPr>
          <a:xfrm>
            <a:off x="1711501" y="4055350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패턴 다양성 부족</a:t>
            </a:r>
          </a:p>
        </p:txBody>
      </p:sp>
      <p:sp>
        <p:nvSpPr>
          <p:cNvPr id="6" name="순서도: 준비 5">
            <a:extLst>
              <a:ext uri="{FF2B5EF4-FFF2-40B4-BE49-F238E27FC236}">
                <a16:creationId xmlns:a16="http://schemas.microsoft.com/office/drawing/2014/main" id="{05FC7101-87A7-4E3D-9B22-B344DDF8A01B}"/>
              </a:ext>
            </a:extLst>
          </p:cNvPr>
          <p:cNvSpPr/>
          <p:nvPr/>
        </p:nvSpPr>
        <p:spPr>
          <a:xfrm>
            <a:off x="2019868" y="1379772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동영상으로도 잠금 해제 가능</a:t>
            </a:r>
          </a:p>
        </p:txBody>
      </p:sp>
      <p:sp>
        <p:nvSpPr>
          <p:cNvPr id="8" name="순서도: 준비 7">
            <a:extLst>
              <a:ext uri="{FF2B5EF4-FFF2-40B4-BE49-F238E27FC236}">
                <a16:creationId xmlns:a16="http://schemas.microsoft.com/office/drawing/2014/main" id="{CA86AE97-9108-42DB-BD02-87F41C5BB665}"/>
              </a:ext>
            </a:extLst>
          </p:cNvPr>
          <p:cNvSpPr/>
          <p:nvPr/>
        </p:nvSpPr>
        <p:spPr>
          <a:xfrm>
            <a:off x="7129580" y="1361897"/>
            <a:ext cx="3207225" cy="2067103"/>
          </a:xfrm>
          <a:prstGeom prst="flowChartPreparat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양쪽 눈 따로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D84E-A74A-4952-8204-18B57206542F}"/>
              </a:ext>
            </a:extLst>
          </p:cNvPr>
          <p:cNvSpPr txBox="1"/>
          <p:nvPr/>
        </p:nvSpPr>
        <p:spPr>
          <a:xfrm>
            <a:off x="3525998" y="73554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</a:rPr>
              <a:t>한계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AB428-ED88-43EA-96BD-0434AED91735}"/>
              </a:ext>
            </a:extLst>
          </p:cNvPr>
          <p:cNvSpPr txBox="1"/>
          <p:nvPr/>
        </p:nvSpPr>
        <p:spPr>
          <a:xfrm>
            <a:off x="7876698" y="6772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B0F0"/>
                </a:solidFill>
              </a:rPr>
              <a:t>보완점</a:t>
            </a:r>
          </a:p>
        </p:txBody>
      </p:sp>
      <p:sp>
        <p:nvSpPr>
          <p:cNvPr id="14" name="순서도: 준비 13">
            <a:extLst>
              <a:ext uri="{FF2B5EF4-FFF2-40B4-BE49-F238E27FC236}">
                <a16:creationId xmlns:a16="http://schemas.microsoft.com/office/drawing/2014/main" id="{55F88D94-7908-4CF2-ADBB-CB35F72A01C9}"/>
              </a:ext>
            </a:extLst>
          </p:cNvPr>
          <p:cNvSpPr/>
          <p:nvPr/>
        </p:nvSpPr>
        <p:spPr>
          <a:xfrm>
            <a:off x="7547590" y="4113605"/>
            <a:ext cx="3207225" cy="2067103"/>
          </a:xfrm>
          <a:prstGeom prst="flowChartPreparat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추가 랜덤  패턴 부여</a:t>
            </a:r>
          </a:p>
        </p:txBody>
      </p:sp>
      <p:sp>
        <p:nvSpPr>
          <p:cNvPr id="13" name="순서도: 준비 12">
            <a:extLst>
              <a:ext uri="{FF2B5EF4-FFF2-40B4-BE49-F238E27FC236}">
                <a16:creationId xmlns:a16="http://schemas.microsoft.com/office/drawing/2014/main" id="{DA607956-F0FF-4241-A71C-4D570E2F89F5}"/>
              </a:ext>
            </a:extLst>
          </p:cNvPr>
          <p:cNvSpPr/>
          <p:nvPr/>
        </p:nvSpPr>
        <p:spPr>
          <a:xfrm>
            <a:off x="4612424" y="3003923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많은 연습 필요</a:t>
            </a:r>
          </a:p>
        </p:txBody>
      </p:sp>
    </p:spTree>
    <p:extLst>
      <p:ext uri="{BB962C8B-B14F-4D97-AF65-F5344CB8AC3E}">
        <p14:creationId xmlns:p14="http://schemas.microsoft.com/office/powerpoint/2010/main" val="7250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BB23350-3A5E-443F-85ED-94056DF7E41A}"/>
              </a:ext>
            </a:extLst>
          </p:cNvPr>
          <p:cNvGrpSpPr/>
          <p:nvPr/>
        </p:nvGrpSpPr>
        <p:grpSpPr>
          <a:xfrm>
            <a:off x="4654121" y="606831"/>
            <a:ext cx="3858351" cy="2245548"/>
            <a:chOff x="4375341" y="683163"/>
            <a:chExt cx="5526088" cy="2857762"/>
          </a:xfrm>
        </p:grpSpPr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D9309801-2CAD-4C9A-BDBE-F45E7F5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5341" y="683163"/>
              <a:ext cx="2857762" cy="2857762"/>
            </a:xfrm>
            <a:prstGeom prst="rect">
              <a:avLst/>
            </a:prstGeom>
          </p:spPr>
        </p:pic>
        <p:pic>
          <p:nvPicPr>
            <p:cNvPr id="6" name="그래픽 5" descr="속눈썹">
              <a:extLst>
                <a:ext uri="{FF2B5EF4-FFF2-40B4-BE49-F238E27FC236}">
                  <a16:creationId xmlns:a16="http://schemas.microsoft.com/office/drawing/2014/main" id="{FA6DD389-0977-41D4-9282-4CF0E10B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4970" y="935649"/>
              <a:ext cx="1206949" cy="120694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17E39C-1309-49EC-803D-9420341ED3A4}"/>
                </a:ext>
              </a:extLst>
            </p:cNvPr>
            <p:cNvSpPr/>
            <p:nvPr/>
          </p:nvSpPr>
          <p:spPr>
            <a:xfrm>
              <a:off x="4375341" y="1392052"/>
              <a:ext cx="5526088" cy="1268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</a:t>
              </a:r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ontents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425349-2E24-4DA3-8AE0-B4170B64F5F3}"/>
              </a:ext>
            </a:extLst>
          </p:cNvPr>
          <p:cNvSpPr txBox="1"/>
          <p:nvPr/>
        </p:nvSpPr>
        <p:spPr>
          <a:xfrm>
            <a:off x="4835078" y="2294711"/>
            <a:ext cx="2521844" cy="365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개발 전략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사업화 전략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한계 및 보완점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발전 계획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역할 및 일정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00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향후 발전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9FB77-EF62-4B7C-8EEA-B6A0B85897D6}"/>
              </a:ext>
            </a:extLst>
          </p:cNvPr>
          <p:cNvSpPr txBox="1"/>
          <p:nvPr/>
        </p:nvSpPr>
        <p:spPr>
          <a:xfrm>
            <a:off x="616372" y="1321204"/>
            <a:ext cx="4708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홍채 인식과 결합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그래픽 4" descr="눈 윤곽선">
            <a:extLst>
              <a:ext uri="{FF2B5EF4-FFF2-40B4-BE49-F238E27FC236}">
                <a16:creationId xmlns:a16="http://schemas.microsoft.com/office/drawing/2014/main" id="{FB38D98E-9EDD-4787-AFD3-593EA3A5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7098" y="200165"/>
            <a:ext cx="5170228" cy="5170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4D740-3F80-484D-BAB1-2408D40D7DA5}"/>
              </a:ext>
            </a:extLst>
          </p:cNvPr>
          <p:cNvSpPr txBox="1"/>
          <p:nvPr/>
        </p:nvSpPr>
        <p:spPr>
          <a:xfrm>
            <a:off x="917437" y="1905979"/>
            <a:ext cx="1065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홍채 인식과</a:t>
            </a:r>
            <a:r>
              <a:rPr lang="en-US" altLang="ko-KR" sz="2000" dirty="0"/>
              <a:t> </a:t>
            </a:r>
            <a:r>
              <a:rPr lang="ko-KR" altLang="en-US" sz="2000" dirty="0"/>
              <a:t>눈 깜박임 잠금 해제 기능을</a:t>
            </a:r>
            <a:r>
              <a:rPr lang="en-US" altLang="ko-KR" sz="2000" dirty="0"/>
              <a:t> </a:t>
            </a:r>
            <a:r>
              <a:rPr lang="ko-KR" altLang="en-US" sz="2000" dirty="0"/>
              <a:t>함께 사용한다면</a:t>
            </a:r>
            <a:endParaRPr lang="en-US" altLang="ko-KR" sz="2000" dirty="0"/>
          </a:p>
          <a:p>
            <a:r>
              <a:rPr lang="ko-KR" altLang="en-US" sz="2000" dirty="0"/>
              <a:t>보안성과 고유성을</a:t>
            </a:r>
            <a:r>
              <a:rPr lang="en-US" altLang="ko-KR" sz="2000" dirty="0"/>
              <a:t> </a:t>
            </a:r>
            <a:r>
              <a:rPr lang="ko-KR" altLang="en-US" sz="2000" dirty="0"/>
              <a:t>높일 수 있을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3EDDA-17C7-4C66-B1EA-F97EA847759E}"/>
              </a:ext>
            </a:extLst>
          </p:cNvPr>
          <p:cNvSpPr txBox="1"/>
          <p:nvPr/>
        </p:nvSpPr>
        <p:spPr>
          <a:xfrm>
            <a:off x="616368" y="2628221"/>
            <a:ext cx="8710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초음파로 얼굴의 </a:t>
            </a:r>
            <a:r>
              <a:rPr lang="en-US" altLang="ko-KR" sz="3200" dirty="0">
                <a:solidFill>
                  <a:srgbClr val="FFC000"/>
                </a:solidFill>
              </a:rPr>
              <a:t>3D </a:t>
            </a:r>
            <a:r>
              <a:rPr lang="ko-KR" altLang="en-US" sz="3200" dirty="0">
                <a:solidFill>
                  <a:srgbClr val="FFC000"/>
                </a:solidFill>
              </a:rPr>
              <a:t>형체를 감지하는 방식 채택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5E78A-96B3-41BE-9ACE-593F2584900C}"/>
              </a:ext>
            </a:extLst>
          </p:cNvPr>
          <p:cNvSpPr txBox="1"/>
          <p:nvPr/>
        </p:nvSpPr>
        <p:spPr>
          <a:xfrm>
            <a:off x="741703" y="4695745"/>
            <a:ext cx="1065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“길게 두 번 </a:t>
            </a:r>
            <a:r>
              <a:rPr lang="ko-KR" altLang="en-US" sz="2000" dirty="0" err="1"/>
              <a:t>깜박임”을</a:t>
            </a:r>
            <a:r>
              <a:rPr lang="ko-KR" altLang="en-US" sz="2000" dirty="0"/>
              <a:t> 더해달라는 식으로 요구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CB1B-B899-426E-9D69-8757843E9357}"/>
              </a:ext>
            </a:extLst>
          </p:cNvPr>
          <p:cNvSpPr txBox="1"/>
          <p:nvPr/>
        </p:nvSpPr>
        <p:spPr>
          <a:xfrm>
            <a:off x="616368" y="3479800"/>
            <a:ext cx="9481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사용자의 눈 깜박임 패턴 뒤에 랜덤하게 시스템에서 지정한 눈 깜박임 패턴을 덧붙이도록 요구</a:t>
            </a:r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CC8A0-21CD-4414-B9E7-0EC199C04BDF}"/>
              </a:ext>
            </a:extLst>
          </p:cNvPr>
          <p:cNvSpPr txBox="1"/>
          <p:nvPr/>
        </p:nvSpPr>
        <p:spPr>
          <a:xfrm>
            <a:off x="741703" y="5474108"/>
            <a:ext cx="8710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전자기기탐지기를 함께 설치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85FE1-3DE7-485A-B9CF-5603B92FD3E1}"/>
              </a:ext>
            </a:extLst>
          </p:cNvPr>
          <p:cNvSpPr txBox="1"/>
          <p:nvPr/>
        </p:nvSpPr>
        <p:spPr>
          <a:xfrm>
            <a:off x="917436" y="6174196"/>
            <a:ext cx="1065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그러면 디지털 영상재생매체를 가까이 댈 수 없을 것임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775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E33A8A2-F8D5-468B-B8C5-E22C4284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28466"/>
              </p:ext>
            </p:extLst>
          </p:nvPr>
        </p:nvGraphicFramePr>
        <p:xfrm>
          <a:off x="1238958" y="2386092"/>
          <a:ext cx="9937750" cy="30480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469730">
                  <a:extLst>
                    <a:ext uri="{9D8B030D-6E8A-4147-A177-3AD203B41FA5}">
                      <a16:colId xmlns:a16="http://schemas.microsoft.com/office/drawing/2014/main" val="1790487254"/>
                    </a:ext>
                  </a:extLst>
                </a:gridCol>
                <a:gridCol w="7468020">
                  <a:extLst>
                    <a:ext uri="{9D8B030D-6E8A-4147-A177-3AD203B41FA5}">
                      <a16:colId xmlns:a16="http://schemas.microsoft.com/office/drawing/2014/main" val="2395061438"/>
                    </a:ext>
                  </a:extLst>
                </a:gridCol>
              </a:tblGrid>
              <a:tr h="6891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</a:rPr>
                        <a:t>김부용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</a:rPr>
                        <a:t>조장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미리 설정한 패턴 중 하나 랜덤으로 읽기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읽어온 리듬게임같이 패턴 출력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코드 합치기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061737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백원재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제시한 패턴과 눈 깜박임 패턴이 일치하는지 판단하고 결과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return &amp; GUI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적합한 알고리즘 및 모델 조사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061956"/>
                  </a:ext>
                </a:extLst>
              </a:tr>
              <a:tr h="484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박채린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눈 깜박임 인식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인식한 것을 신호로 전송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배경 사운드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78770"/>
                  </a:ext>
                </a:extLst>
              </a:tr>
              <a:tr h="403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유지우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발표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발표 및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ppt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제작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 이미지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4680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D67927-6523-46F2-B856-518A654E79DC}"/>
              </a:ext>
            </a:extLst>
          </p:cNvPr>
          <p:cNvSpPr txBox="1"/>
          <p:nvPr/>
        </p:nvSpPr>
        <p:spPr>
          <a:xfrm>
            <a:off x="5312773" y="1423908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역할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341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6C8AD-8840-4A1E-8D1F-B8E064660798}"/>
              </a:ext>
            </a:extLst>
          </p:cNvPr>
          <p:cNvSpPr txBox="1"/>
          <p:nvPr/>
        </p:nvSpPr>
        <p:spPr>
          <a:xfrm>
            <a:off x="5398455" y="938549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일정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DADB6-4C4A-4CDF-98E4-082C8A3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55"/>
          <a:stretch/>
        </p:blipFill>
        <p:spPr>
          <a:xfrm>
            <a:off x="6568276" y="2347724"/>
            <a:ext cx="5623724" cy="24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C1478E-1EAA-4E17-9687-E9503C6E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3349"/>
            <a:ext cx="6568276" cy="24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56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E15DE-A0A5-4A60-A4A1-735CEC0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OTF Bold"/>
              </a:rPr>
              <a:t>Thank you</a:t>
            </a:r>
            <a:endParaRPr lang="ko-KR" altLang="en-US" sz="8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OTF 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CFA0BC-E74E-4531-8FCA-5F9B5A51D743}"/>
              </a:ext>
            </a:extLst>
          </p:cNvPr>
          <p:cNvSpPr/>
          <p:nvPr/>
        </p:nvSpPr>
        <p:spPr>
          <a:xfrm>
            <a:off x="2404476" y="4601647"/>
            <a:ext cx="7383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링크</a:t>
            </a:r>
            <a:r>
              <a:rPr lang="en-US" altLang="ko-KR" dirty="0"/>
              <a:t>: </a:t>
            </a:r>
            <a:r>
              <a:rPr lang="ko-KR" altLang="en-US" dirty="0"/>
              <a:t>https://github.com/KBY538/2021SMU-DL-eyeblinkingpassword</a:t>
            </a:r>
          </a:p>
        </p:txBody>
      </p:sp>
    </p:spTree>
    <p:extLst>
      <p:ext uri="{BB962C8B-B14F-4D97-AF65-F5344CB8AC3E}">
        <p14:creationId xmlns:p14="http://schemas.microsoft.com/office/powerpoint/2010/main" val="232794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4A1FD56-E277-43D2-ACB5-A42D8E99B8F1}"/>
              </a:ext>
            </a:extLst>
          </p:cNvPr>
          <p:cNvSpPr/>
          <p:nvPr/>
        </p:nvSpPr>
        <p:spPr>
          <a:xfrm>
            <a:off x="1093579" y="2257424"/>
            <a:ext cx="1824433" cy="395387"/>
          </a:xfrm>
          <a:prstGeom prst="round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주제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-1258591" y="2261284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Image detection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-159650" y="3236990"/>
            <a:ext cx="8138933" cy="1325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Image(Object) detection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Image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특정 요소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(object)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detect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55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bounding box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표시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image classification + object localization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9" name="그림 18" descr="사람, 남자, 착용, 가장이(가) 표시된 사진&#10;&#10;자동 생성된 설명">
            <a:extLst>
              <a:ext uri="{FF2B5EF4-FFF2-40B4-BE49-F238E27FC236}">
                <a16:creationId xmlns:a16="http://schemas.microsoft.com/office/drawing/2014/main" id="{36EA6348-7685-4977-8D1B-BD636FD44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49" y="1487255"/>
            <a:ext cx="3481118" cy="38834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FD1D54-507F-4529-8E3B-74EA23C844B7}"/>
              </a:ext>
            </a:extLst>
          </p:cNvPr>
          <p:cNvSpPr/>
          <p:nvPr/>
        </p:nvSpPr>
        <p:spPr>
          <a:xfrm>
            <a:off x="7881994" y="1487255"/>
            <a:ext cx="3216427" cy="3677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07588-37C8-40CF-ABED-7AB961B964B8}"/>
              </a:ext>
            </a:extLst>
          </p:cNvPr>
          <p:cNvSpPr txBox="1"/>
          <p:nvPr/>
        </p:nvSpPr>
        <p:spPr>
          <a:xfrm>
            <a:off x="7749648" y="5095367"/>
            <a:ext cx="5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face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4E2C5-0CE1-4E1D-9710-836E1E0542D8}"/>
              </a:ext>
            </a:extLst>
          </p:cNvPr>
          <p:cNvSpPr txBox="1"/>
          <p:nvPr/>
        </p:nvSpPr>
        <p:spPr>
          <a:xfrm>
            <a:off x="7295029" y="5633623"/>
            <a:ext cx="462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A5A5A5"/>
                </a:solidFill>
              </a:rPr>
              <a:t>사진 출처</a:t>
            </a:r>
            <a:r>
              <a:rPr lang="en-US" altLang="ko-KR" sz="1200" dirty="0">
                <a:solidFill>
                  <a:srgbClr val="A5A5A5"/>
                </a:solidFill>
              </a:rPr>
              <a:t>: </a:t>
            </a:r>
            <a:r>
              <a:rPr lang="ko-KR" altLang="en-U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https://pixabay.com/ko/photos/%EB%82%A8%EC%9E%90-%EC%88%98%EC%97%BC-%EC%B4%88%EC%83%81%ED%99%94-%EC%88%98%EC%97%BC-%EB%82%A8%EC%9E%90-657869</a:t>
            </a:r>
            <a:r>
              <a:rPr lang="ko-KR" alt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200" dirty="0">
              <a:solidFill>
                <a:srgbClr val="0070C0"/>
              </a:solidFill>
            </a:endParaRPr>
          </a:p>
          <a:p>
            <a:endParaRPr lang="ko-KR" altLang="en-US" sz="12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0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1978803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CNN</a:t>
            </a: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을 이용한 </a:t>
            </a:r>
            <a:r>
              <a:rPr lang="en-US" altLang="ko-K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AI</a:t>
            </a: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 </a:t>
            </a:r>
            <a:r>
              <a:rPr lang="ko-KR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서비스 예시</a:t>
            </a:r>
            <a:endParaRPr lang="en-US" altLang="ko-KR" sz="2400" dirty="0">
              <a:solidFill>
                <a:schemeClr val="accent5">
                  <a:lumMod val="20000"/>
                  <a:lumOff val="8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6AD86-EB3B-4257-B3D4-59A611AB0518}"/>
              </a:ext>
            </a:extLst>
          </p:cNvPr>
          <p:cNvSpPr/>
          <p:nvPr/>
        </p:nvSpPr>
        <p:spPr>
          <a:xfrm>
            <a:off x="0" y="6642556"/>
            <a:ext cx="289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9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tx1">
                    <a:lumMod val="95000"/>
                  </a:schemeClr>
                </a:solidFill>
              </a:rPr>
              <a:t>: https://www.estsoft.ai/product/recognition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EAF920-6619-4CB2-B22B-AFCB86C4C007}"/>
              </a:ext>
            </a:extLst>
          </p:cNvPr>
          <p:cNvSpPr/>
          <p:nvPr/>
        </p:nvSpPr>
        <p:spPr>
          <a:xfrm>
            <a:off x="1769618" y="1641541"/>
            <a:ext cx="8652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ESTsoft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PICNIC-CNN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이미지 인식 모델로 하늘을 인식하여 색감을 보정하는 앱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BFF00-B29A-432F-B439-300CA043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65" y="2257424"/>
            <a:ext cx="6600825" cy="3651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bg1">
                <a:lumMod val="6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80D0FD-22E5-43DD-B551-367103E8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48" y="4233784"/>
            <a:ext cx="4288987" cy="192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bg1">
                <a:lumMod val="6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39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F581FB-F5F7-4843-871B-BF9D73A9F3E2}"/>
              </a:ext>
            </a:extLst>
          </p:cNvPr>
          <p:cNvSpPr/>
          <p:nvPr/>
        </p:nvSpPr>
        <p:spPr>
          <a:xfrm>
            <a:off x="3925973" y="1067090"/>
            <a:ext cx="40943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</a:t>
            </a:r>
            <a:r>
              <a:rPr lang="ko-KR" altLang="en-US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Detection</a:t>
            </a:r>
            <a:r>
              <a:rPr lang="ko-KR" altLang="en-US" sz="24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이용한</a:t>
            </a:r>
            <a:endParaRPr lang="en-US" altLang="ko-KR" sz="24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lang="ko-KR" altLang="en-US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EE344F-6BB3-435C-9C9B-380B6CA946B5}"/>
              </a:ext>
            </a:extLst>
          </p:cNvPr>
          <p:cNvGrpSpPr/>
          <p:nvPr/>
        </p:nvGrpSpPr>
        <p:grpSpPr>
          <a:xfrm>
            <a:off x="3518440" y="2735089"/>
            <a:ext cx="3668398" cy="2602992"/>
            <a:chOff x="1118370" y="3322321"/>
            <a:chExt cx="3668398" cy="2602992"/>
          </a:xfrm>
        </p:grpSpPr>
        <p:pic>
          <p:nvPicPr>
            <p:cNvPr id="11" name="그림 10" descr="사람, 실내, 벽, 젊은이(가) 표시된 사진&#10;&#10;자동 생성된 설명">
              <a:extLst>
                <a:ext uri="{FF2B5EF4-FFF2-40B4-BE49-F238E27FC236}">
                  <a16:creationId xmlns:a16="http://schemas.microsoft.com/office/drawing/2014/main" id="{9E22729C-B006-44FA-A929-64E5C964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588" y="3985211"/>
              <a:ext cx="3156595" cy="1723501"/>
            </a:xfrm>
            <a:prstGeom prst="rect">
              <a:avLst/>
            </a:prstGeom>
          </p:spPr>
        </p:pic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1B06B7F-4CDF-4BAB-B7AD-6940EBD45F08}"/>
                </a:ext>
              </a:extLst>
            </p:cNvPr>
            <p:cNvSpPr/>
            <p:nvPr/>
          </p:nvSpPr>
          <p:spPr>
            <a:xfrm>
              <a:off x="1118370" y="3322321"/>
              <a:ext cx="1301742" cy="2602992"/>
            </a:xfrm>
            <a:custGeom>
              <a:avLst/>
              <a:gdLst>
                <a:gd name="connsiteX0" fmla="*/ 1226747 w 1354763"/>
                <a:gd name="connsiteY0" fmla="*/ 555568 h 2623733"/>
                <a:gd name="connsiteX1" fmla="*/ 1226747 w 1354763"/>
                <a:gd name="connsiteY1" fmla="*/ 555568 h 2623733"/>
                <a:gd name="connsiteX2" fmla="*/ 1226747 w 1354763"/>
                <a:gd name="connsiteY2" fmla="*/ 653104 h 2623733"/>
                <a:gd name="connsiteX3" fmla="*/ 1190171 w 1354763"/>
                <a:gd name="connsiteY3" fmla="*/ 665296 h 2623733"/>
                <a:gd name="connsiteX4" fmla="*/ 1153595 w 1354763"/>
                <a:gd name="connsiteY4" fmla="*/ 701872 h 2623733"/>
                <a:gd name="connsiteX5" fmla="*/ 1135307 w 1354763"/>
                <a:gd name="connsiteY5" fmla="*/ 720160 h 2623733"/>
                <a:gd name="connsiteX6" fmla="*/ 1098731 w 1354763"/>
                <a:gd name="connsiteY6" fmla="*/ 744544 h 2623733"/>
                <a:gd name="connsiteX7" fmla="*/ 1086539 w 1354763"/>
                <a:gd name="connsiteY7" fmla="*/ 762832 h 2623733"/>
                <a:gd name="connsiteX8" fmla="*/ 1056059 w 1354763"/>
                <a:gd name="connsiteY8" fmla="*/ 793312 h 2623733"/>
                <a:gd name="connsiteX9" fmla="*/ 1049963 w 1354763"/>
                <a:gd name="connsiteY9" fmla="*/ 811600 h 2623733"/>
                <a:gd name="connsiteX10" fmla="*/ 1037771 w 1354763"/>
                <a:gd name="connsiteY10" fmla="*/ 860368 h 2623733"/>
                <a:gd name="connsiteX11" fmla="*/ 1019483 w 1354763"/>
                <a:gd name="connsiteY11" fmla="*/ 915232 h 2623733"/>
                <a:gd name="connsiteX12" fmla="*/ 1013387 w 1354763"/>
                <a:gd name="connsiteY12" fmla="*/ 933520 h 2623733"/>
                <a:gd name="connsiteX13" fmla="*/ 1001195 w 1354763"/>
                <a:gd name="connsiteY13" fmla="*/ 1165168 h 2623733"/>
                <a:gd name="connsiteX14" fmla="*/ 995099 w 1354763"/>
                <a:gd name="connsiteY14" fmla="*/ 1183456 h 2623733"/>
                <a:gd name="connsiteX15" fmla="*/ 1001195 w 1354763"/>
                <a:gd name="connsiteY15" fmla="*/ 1317568 h 2623733"/>
                <a:gd name="connsiteX16" fmla="*/ 1007291 w 1354763"/>
                <a:gd name="connsiteY16" fmla="*/ 1488256 h 2623733"/>
                <a:gd name="connsiteX17" fmla="*/ 1019483 w 1354763"/>
                <a:gd name="connsiteY17" fmla="*/ 1561408 h 2623733"/>
                <a:gd name="connsiteX18" fmla="*/ 1019483 w 1354763"/>
                <a:gd name="connsiteY18" fmla="*/ 1835728 h 2623733"/>
                <a:gd name="connsiteX19" fmla="*/ 1001195 w 1354763"/>
                <a:gd name="connsiteY19" fmla="*/ 1890592 h 2623733"/>
                <a:gd name="connsiteX20" fmla="*/ 995099 w 1354763"/>
                <a:gd name="connsiteY20" fmla="*/ 1908880 h 2623733"/>
                <a:gd name="connsiteX21" fmla="*/ 1001195 w 1354763"/>
                <a:gd name="connsiteY21" fmla="*/ 2030800 h 2623733"/>
                <a:gd name="connsiteX22" fmla="*/ 1007291 w 1354763"/>
                <a:gd name="connsiteY22" fmla="*/ 2049088 h 2623733"/>
                <a:gd name="connsiteX23" fmla="*/ 1013387 w 1354763"/>
                <a:gd name="connsiteY23" fmla="*/ 2073472 h 2623733"/>
                <a:gd name="connsiteX24" fmla="*/ 1031675 w 1354763"/>
                <a:gd name="connsiteY24" fmla="*/ 2116144 h 2623733"/>
                <a:gd name="connsiteX25" fmla="*/ 1037771 w 1354763"/>
                <a:gd name="connsiteY25" fmla="*/ 2152720 h 2623733"/>
                <a:gd name="connsiteX26" fmla="*/ 1043867 w 1354763"/>
                <a:gd name="connsiteY26" fmla="*/ 2171008 h 2623733"/>
                <a:gd name="connsiteX27" fmla="*/ 1049963 w 1354763"/>
                <a:gd name="connsiteY27" fmla="*/ 2201488 h 2623733"/>
                <a:gd name="connsiteX28" fmla="*/ 1062155 w 1354763"/>
                <a:gd name="connsiteY28" fmla="*/ 2238064 h 2623733"/>
                <a:gd name="connsiteX29" fmla="*/ 1086539 w 1354763"/>
                <a:gd name="connsiteY29" fmla="*/ 2274640 h 2623733"/>
                <a:gd name="connsiteX30" fmla="*/ 1110923 w 1354763"/>
                <a:gd name="connsiteY30" fmla="*/ 2317312 h 2623733"/>
                <a:gd name="connsiteX31" fmla="*/ 1147499 w 1354763"/>
                <a:gd name="connsiteY31" fmla="*/ 2347792 h 2623733"/>
                <a:gd name="connsiteX32" fmla="*/ 1190171 w 1354763"/>
                <a:gd name="connsiteY32" fmla="*/ 2366080 h 2623733"/>
                <a:gd name="connsiteX33" fmla="*/ 1226747 w 1354763"/>
                <a:gd name="connsiteY33" fmla="*/ 2396560 h 2623733"/>
                <a:gd name="connsiteX34" fmla="*/ 1293803 w 1354763"/>
                <a:gd name="connsiteY34" fmla="*/ 2408752 h 2623733"/>
                <a:gd name="connsiteX35" fmla="*/ 1318187 w 1354763"/>
                <a:gd name="connsiteY35" fmla="*/ 2420944 h 2623733"/>
                <a:gd name="connsiteX36" fmla="*/ 1336475 w 1354763"/>
                <a:gd name="connsiteY36" fmla="*/ 2427040 h 2623733"/>
                <a:gd name="connsiteX37" fmla="*/ 1354763 w 1354763"/>
                <a:gd name="connsiteY37" fmla="*/ 2439232 h 2623733"/>
                <a:gd name="connsiteX38" fmla="*/ 1348667 w 1354763"/>
                <a:gd name="connsiteY38" fmla="*/ 2500192 h 2623733"/>
                <a:gd name="connsiteX39" fmla="*/ 1330379 w 1354763"/>
                <a:gd name="connsiteY39" fmla="*/ 2518480 h 2623733"/>
                <a:gd name="connsiteX40" fmla="*/ 1293803 w 1354763"/>
                <a:gd name="connsiteY40" fmla="*/ 2542864 h 2623733"/>
                <a:gd name="connsiteX41" fmla="*/ 1129211 w 1354763"/>
                <a:gd name="connsiteY41" fmla="*/ 2555056 h 2623733"/>
                <a:gd name="connsiteX42" fmla="*/ 1068251 w 1354763"/>
                <a:gd name="connsiteY42" fmla="*/ 2561152 h 2623733"/>
                <a:gd name="connsiteX43" fmla="*/ 928043 w 1354763"/>
                <a:gd name="connsiteY43" fmla="*/ 2567248 h 2623733"/>
                <a:gd name="connsiteX44" fmla="*/ 860987 w 1354763"/>
                <a:gd name="connsiteY44" fmla="*/ 2579440 h 2623733"/>
                <a:gd name="connsiteX45" fmla="*/ 842699 w 1354763"/>
                <a:gd name="connsiteY45" fmla="*/ 2585536 h 2623733"/>
                <a:gd name="connsiteX46" fmla="*/ 690299 w 1354763"/>
                <a:gd name="connsiteY46" fmla="*/ 2603824 h 2623733"/>
                <a:gd name="connsiteX47" fmla="*/ 117275 w 1354763"/>
                <a:gd name="connsiteY47" fmla="*/ 2579440 h 2623733"/>
                <a:gd name="connsiteX48" fmla="*/ 98987 w 1354763"/>
                <a:gd name="connsiteY48" fmla="*/ 2573344 h 2623733"/>
                <a:gd name="connsiteX49" fmla="*/ 56315 w 1354763"/>
                <a:gd name="connsiteY49" fmla="*/ 2542864 h 2623733"/>
                <a:gd name="connsiteX50" fmla="*/ 44123 w 1354763"/>
                <a:gd name="connsiteY50" fmla="*/ 2506288 h 2623733"/>
                <a:gd name="connsiteX51" fmla="*/ 38027 w 1354763"/>
                <a:gd name="connsiteY51" fmla="*/ 2439232 h 2623733"/>
                <a:gd name="connsiteX52" fmla="*/ 31931 w 1354763"/>
                <a:gd name="connsiteY52" fmla="*/ 2414848 h 2623733"/>
                <a:gd name="connsiteX53" fmla="*/ 19739 w 1354763"/>
                <a:gd name="connsiteY53" fmla="*/ 2231968 h 2623733"/>
                <a:gd name="connsiteX54" fmla="*/ 13643 w 1354763"/>
                <a:gd name="connsiteY54" fmla="*/ 2201488 h 2623733"/>
                <a:gd name="connsiteX55" fmla="*/ 1451 w 1354763"/>
                <a:gd name="connsiteY55" fmla="*/ 2042992 h 2623733"/>
                <a:gd name="connsiteX56" fmla="*/ 7547 w 1354763"/>
                <a:gd name="connsiteY56" fmla="*/ 439744 h 2623733"/>
                <a:gd name="connsiteX57" fmla="*/ 31931 w 1354763"/>
                <a:gd name="connsiteY57" fmla="*/ 366592 h 2623733"/>
                <a:gd name="connsiteX58" fmla="*/ 74603 w 1354763"/>
                <a:gd name="connsiteY58" fmla="*/ 305632 h 2623733"/>
                <a:gd name="connsiteX59" fmla="*/ 86795 w 1354763"/>
                <a:gd name="connsiteY59" fmla="*/ 287344 h 2623733"/>
                <a:gd name="connsiteX60" fmla="*/ 141659 w 1354763"/>
                <a:gd name="connsiteY60" fmla="*/ 232480 h 2623733"/>
                <a:gd name="connsiteX61" fmla="*/ 153851 w 1354763"/>
                <a:gd name="connsiteY61" fmla="*/ 214192 h 2623733"/>
                <a:gd name="connsiteX62" fmla="*/ 287963 w 1354763"/>
                <a:gd name="connsiteY62" fmla="*/ 128848 h 2623733"/>
                <a:gd name="connsiteX63" fmla="*/ 422075 w 1354763"/>
                <a:gd name="connsiteY63" fmla="*/ 73984 h 2623733"/>
                <a:gd name="connsiteX64" fmla="*/ 519611 w 1354763"/>
                <a:gd name="connsiteY64" fmla="*/ 37408 h 2623733"/>
                <a:gd name="connsiteX65" fmla="*/ 562283 w 1354763"/>
                <a:gd name="connsiteY65" fmla="*/ 31312 h 2623733"/>
                <a:gd name="connsiteX66" fmla="*/ 684203 w 1354763"/>
                <a:gd name="connsiteY66" fmla="*/ 6928 h 2623733"/>
                <a:gd name="connsiteX67" fmla="*/ 726875 w 1354763"/>
                <a:gd name="connsiteY67" fmla="*/ 832 h 2623733"/>
                <a:gd name="connsiteX68" fmla="*/ 1232843 w 1354763"/>
                <a:gd name="connsiteY68" fmla="*/ 832 h 2623733"/>
                <a:gd name="connsiteX69" fmla="*/ 1226747 w 1354763"/>
                <a:gd name="connsiteY69" fmla="*/ 555568 h 262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54763" h="2623733">
                  <a:moveTo>
                    <a:pt x="1226747" y="555568"/>
                  </a:moveTo>
                  <a:lnTo>
                    <a:pt x="1226747" y="555568"/>
                  </a:lnTo>
                  <a:cubicBezTo>
                    <a:pt x="1228241" y="569017"/>
                    <a:pt x="1240278" y="635708"/>
                    <a:pt x="1226747" y="653104"/>
                  </a:cubicBezTo>
                  <a:cubicBezTo>
                    <a:pt x="1218857" y="663248"/>
                    <a:pt x="1190171" y="665296"/>
                    <a:pt x="1190171" y="665296"/>
                  </a:cubicBezTo>
                  <a:lnTo>
                    <a:pt x="1153595" y="701872"/>
                  </a:lnTo>
                  <a:cubicBezTo>
                    <a:pt x="1147499" y="707968"/>
                    <a:pt x="1142480" y="715378"/>
                    <a:pt x="1135307" y="720160"/>
                  </a:cubicBezTo>
                  <a:lnTo>
                    <a:pt x="1098731" y="744544"/>
                  </a:lnTo>
                  <a:cubicBezTo>
                    <a:pt x="1094667" y="750640"/>
                    <a:pt x="1091720" y="757651"/>
                    <a:pt x="1086539" y="762832"/>
                  </a:cubicBezTo>
                  <a:cubicBezTo>
                    <a:pt x="1062155" y="787216"/>
                    <a:pt x="1072315" y="760800"/>
                    <a:pt x="1056059" y="793312"/>
                  </a:cubicBezTo>
                  <a:cubicBezTo>
                    <a:pt x="1053185" y="799059"/>
                    <a:pt x="1051654" y="805401"/>
                    <a:pt x="1049963" y="811600"/>
                  </a:cubicBezTo>
                  <a:cubicBezTo>
                    <a:pt x="1045554" y="827766"/>
                    <a:pt x="1043070" y="844472"/>
                    <a:pt x="1037771" y="860368"/>
                  </a:cubicBezTo>
                  <a:lnTo>
                    <a:pt x="1019483" y="915232"/>
                  </a:lnTo>
                  <a:lnTo>
                    <a:pt x="1013387" y="933520"/>
                  </a:lnTo>
                  <a:cubicBezTo>
                    <a:pt x="1011726" y="986688"/>
                    <a:pt x="1017070" y="1093730"/>
                    <a:pt x="1001195" y="1165168"/>
                  </a:cubicBezTo>
                  <a:cubicBezTo>
                    <a:pt x="999801" y="1171441"/>
                    <a:pt x="997131" y="1177360"/>
                    <a:pt x="995099" y="1183456"/>
                  </a:cubicBezTo>
                  <a:cubicBezTo>
                    <a:pt x="997131" y="1228160"/>
                    <a:pt x="999406" y="1272854"/>
                    <a:pt x="1001195" y="1317568"/>
                  </a:cubicBezTo>
                  <a:cubicBezTo>
                    <a:pt x="1003470" y="1374455"/>
                    <a:pt x="1004218" y="1431407"/>
                    <a:pt x="1007291" y="1488256"/>
                  </a:cubicBezTo>
                  <a:cubicBezTo>
                    <a:pt x="1009925" y="1536993"/>
                    <a:pt x="1009025" y="1530034"/>
                    <a:pt x="1019483" y="1561408"/>
                  </a:cubicBezTo>
                  <a:cubicBezTo>
                    <a:pt x="1024156" y="1668898"/>
                    <a:pt x="1030923" y="1728950"/>
                    <a:pt x="1019483" y="1835728"/>
                  </a:cubicBezTo>
                  <a:lnTo>
                    <a:pt x="1001195" y="1890592"/>
                  </a:lnTo>
                  <a:lnTo>
                    <a:pt x="995099" y="1908880"/>
                  </a:lnTo>
                  <a:cubicBezTo>
                    <a:pt x="997131" y="1949520"/>
                    <a:pt x="997670" y="1990262"/>
                    <a:pt x="1001195" y="2030800"/>
                  </a:cubicBezTo>
                  <a:cubicBezTo>
                    <a:pt x="1001752" y="2037202"/>
                    <a:pt x="1005526" y="2042909"/>
                    <a:pt x="1007291" y="2049088"/>
                  </a:cubicBezTo>
                  <a:cubicBezTo>
                    <a:pt x="1009593" y="2057144"/>
                    <a:pt x="1010445" y="2065627"/>
                    <a:pt x="1013387" y="2073472"/>
                  </a:cubicBezTo>
                  <a:cubicBezTo>
                    <a:pt x="1023552" y="2100580"/>
                    <a:pt x="1026170" y="2091373"/>
                    <a:pt x="1031675" y="2116144"/>
                  </a:cubicBezTo>
                  <a:cubicBezTo>
                    <a:pt x="1034356" y="2128210"/>
                    <a:pt x="1035090" y="2140654"/>
                    <a:pt x="1037771" y="2152720"/>
                  </a:cubicBezTo>
                  <a:cubicBezTo>
                    <a:pt x="1039165" y="2158993"/>
                    <a:pt x="1042309" y="2164774"/>
                    <a:pt x="1043867" y="2171008"/>
                  </a:cubicBezTo>
                  <a:cubicBezTo>
                    <a:pt x="1046380" y="2181060"/>
                    <a:pt x="1047237" y="2191492"/>
                    <a:pt x="1049963" y="2201488"/>
                  </a:cubicBezTo>
                  <a:cubicBezTo>
                    <a:pt x="1053344" y="2213887"/>
                    <a:pt x="1055026" y="2227371"/>
                    <a:pt x="1062155" y="2238064"/>
                  </a:cubicBezTo>
                  <a:cubicBezTo>
                    <a:pt x="1070283" y="2250256"/>
                    <a:pt x="1079986" y="2261534"/>
                    <a:pt x="1086539" y="2274640"/>
                  </a:cubicBezTo>
                  <a:cubicBezTo>
                    <a:pt x="1093992" y="2289546"/>
                    <a:pt x="1100153" y="2304387"/>
                    <a:pt x="1110923" y="2317312"/>
                  </a:cubicBezTo>
                  <a:cubicBezTo>
                    <a:pt x="1120553" y="2328868"/>
                    <a:pt x="1133798" y="2340942"/>
                    <a:pt x="1147499" y="2347792"/>
                  </a:cubicBezTo>
                  <a:cubicBezTo>
                    <a:pt x="1174031" y="2361058"/>
                    <a:pt x="1160573" y="2344938"/>
                    <a:pt x="1190171" y="2366080"/>
                  </a:cubicBezTo>
                  <a:cubicBezTo>
                    <a:pt x="1207648" y="2378563"/>
                    <a:pt x="1206378" y="2388922"/>
                    <a:pt x="1226747" y="2396560"/>
                  </a:cubicBezTo>
                  <a:cubicBezTo>
                    <a:pt x="1233563" y="2399116"/>
                    <a:pt x="1289695" y="2408067"/>
                    <a:pt x="1293803" y="2408752"/>
                  </a:cubicBezTo>
                  <a:cubicBezTo>
                    <a:pt x="1301931" y="2412816"/>
                    <a:pt x="1309834" y="2417364"/>
                    <a:pt x="1318187" y="2420944"/>
                  </a:cubicBezTo>
                  <a:cubicBezTo>
                    <a:pt x="1324093" y="2423475"/>
                    <a:pt x="1330728" y="2424166"/>
                    <a:pt x="1336475" y="2427040"/>
                  </a:cubicBezTo>
                  <a:cubicBezTo>
                    <a:pt x="1343028" y="2430317"/>
                    <a:pt x="1348667" y="2435168"/>
                    <a:pt x="1354763" y="2439232"/>
                  </a:cubicBezTo>
                  <a:cubicBezTo>
                    <a:pt x="1352731" y="2459552"/>
                    <a:pt x="1354673" y="2480674"/>
                    <a:pt x="1348667" y="2500192"/>
                  </a:cubicBezTo>
                  <a:cubicBezTo>
                    <a:pt x="1346132" y="2508432"/>
                    <a:pt x="1337184" y="2513187"/>
                    <a:pt x="1330379" y="2518480"/>
                  </a:cubicBezTo>
                  <a:cubicBezTo>
                    <a:pt x="1318813" y="2527476"/>
                    <a:pt x="1308309" y="2540792"/>
                    <a:pt x="1293803" y="2542864"/>
                  </a:cubicBezTo>
                  <a:cubicBezTo>
                    <a:pt x="1200323" y="2556218"/>
                    <a:pt x="1295291" y="2543984"/>
                    <a:pt x="1129211" y="2555056"/>
                  </a:cubicBezTo>
                  <a:cubicBezTo>
                    <a:pt x="1108835" y="2556414"/>
                    <a:pt x="1088635" y="2559917"/>
                    <a:pt x="1068251" y="2561152"/>
                  </a:cubicBezTo>
                  <a:cubicBezTo>
                    <a:pt x="1021557" y="2563982"/>
                    <a:pt x="974779" y="2565216"/>
                    <a:pt x="928043" y="2567248"/>
                  </a:cubicBezTo>
                  <a:cubicBezTo>
                    <a:pt x="905691" y="2571312"/>
                    <a:pt x="883201" y="2574680"/>
                    <a:pt x="860987" y="2579440"/>
                  </a:cubicBezTo>
                  <a:cubicBezTo>
                    <a:pt x="854704" y="2580786"/>
                    <a:pt x="849015" y="2584352"/>
                    <a:pt x="842699" y="2585536"/>
                  </a:cubicBezTo>
                  <a:cubicBezTo>
                    <a:pt x="772683" y="2598664"/>
                    <a:pt x="759492" y="2598058"/>
                    <a:pt x="690299" y="2603824"/>
                  </a:cubicBezTo>
                  <a:cubicBezTo>
                    <a:pt x="-27908" y="2595569"/>
                    <a:pt x="337537" y="2667545"/>
                    <a:pt x="117275" y="2579440"/>
                  </a:cubicBezTo>
                  <a:cubicBezTo>
                    <a:pt x="111309" y="2577054"/>
                    <a:pt x="105083" y="2575376"/>
                    <a:pt x="98987" y="2573344"/>
                  </a:cubicBezTo>
                  <a:cubicBezTo>
                    <a:pt x="84763" y="2563184"/>
                    <a:pt x="67384" y="2556393"/>
                    <a:pt x="56315" y="2542864"/>
                  </a:cubicBezTo>
                  <a:cubicBezTo>
                    <a:pt x="48177" y="2532917"/>
                    <a:pt x="44123" y="2506288"/>
                    <a:pt x="44123" y="2506288"/>
                  </a:cubicBezTo>
                  <a:cubicBezTo>
                    <a:pt x="42091" y="2483936"/>
                    <a:pt x="40993" y="2461479"/>
                    <a:pt x="38027" y="2439232"/>
                  </a:cubicBezTo>
                  <a:cubicBezTo>
                    <a:pt x="36920" y="2430927"/>
                    <a:pt x="32856" y="2423175"/>
                    <a:pt x="31931" y="2414848"/>
                  </a:cubicBezTo>
                  <a:cubicBezTo>
                    <a:pt x="26290" y="2364075"/>
                    <a:pt x="24444" y="2281370"/>
                    <a:pt x="19739" y="2231968"/>
                  </a:cubicBezTo>
                  <a:cubicBezTo>
                    <a:pt x="18757" y="2221653"/>
                    <a:pt x="15675" y="2211648"/>
                    <a:pt x="13643" y="2201488"/>
                  </a:cubicBezTo>
                  <a:cubicBezTo>
                    <a:pt x="9579" y="2148656"/>
                    <a:pt x="1634" y="2095980"/>
                    <a:pt x="1451" y="2042992"/>
                  </a:cubicBezTo>
                  <a:cubicBezTo>
                    <a:pt x="-398" y="1508575"/>
                    <a:pt x="-2168" y="974076"/>
                    <a:pt x="7547" y="439744"/>
                  </a:cubicBezTo>
                  <a:cubicBezTo>
                    <a:pt x="8014" y="414045"/>
                    <a:pt x="17191" y="387649"/>
                    <a:pt x="31931" y="366592"/>
                  </a:cubicBezTo>
                  <a:lnTo>
                    <a:pt x="74603" y="305632"/>
                  </a:lnTo>
                  <a:cubicBezTo>
                    <a:pt x="78773" y="299608"/>
                    <a:pt x="81614" y="292525"/>
                    <a:pt x="86795" y="287344"/>
                  </a:cubicBezTo>
                  <a:cubicBezTo>
                    <a:pt x="105083" y="269056"/>
                    <a:pt x="124183" y="251545"/>
                    <a:pt x="141659" y="232480"/>
                  </a:cubicBezTo>
                  <a:cubicBezTo>
                    <a:pt x="146610" y="227079"/>
                    <a:pt x="147872" y="218427"/>
                    <a:pt x="153851" y="214192"/>
                  </a:cubicBezTo>
                  <a:cubicBezTo>
                    <a:pt x="197091" y="183564"/>
                    <a:pt x="242106" y="155397"/>
                    <a:pt x="287963" y="128848"/>
                  </a:cubicBezTo>
                  <a:cubicBezTo>
                    <a:pt x="375760" y="78018"/>
                    <a:pt x="356715" y="84877"/>
                    <a:pt x="422075" y="73984"/>
                  </a:cubicBezTo>
                  <a:cubicBezTo>
                    <a:pt x="454587" y="61792"/>
                    <a:pt x="486393" y="47518"/>
                    <a:pt x="519611" y="37408"/>
                  </a:cubicBezTo>
                  <a:cubicBezTo>
                    <a:pt x="533357" y="33224"/>
                    <a:pt x="548155" y="33928"/>
                    <a:pt x="562283" y="31312"/>
                  </a:cubicBezTo>
                  <a:cubicBezTo>
                    <a:pt x="603035" y="23765"/>
                    <a:pt x="643451" y="14475"/>
                    <a:pt x="684203" y="6928"/>
                  </a:cubicBezTo>
                  <a:cubicBezTo>
                    <a:pt x="698331" y="4312"/>
                    <a:pt x="712507" y="992"/>
                    <a:pt x="726875" y="832"/>
                  </a:cubicBezTo>
                  <a:cubicBezTo>
                    <a:pt x="895521" y="-1042"/>
                    <a:pt x="1064187" y="832"/>
                    <a:pt x="1232843" y="832"/>
                  </a:cubicBezTo>
                  <a:lnTo>
                    <a:pt x="1226747" y="5555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AE1A044-44F0-4678-AB05-9811FB46B0C8}"/>
                </a:ext>
              </a:extLst>
            </p:cNvPr>
            <p:cNvSpPr/>
            <p:nvPr/>
          </p:nvSpPr>
          <p:spPr>
            <a:xfrm>
              <a:off x="3892401" y="3595913"/>
              <a:ext cx="894367" cy="2280631"/>
            </a:xfrm>
            <a:custGeom>
              <a:avLst/>
              <a:gdLst>
                <a:gd name="connsiteX0" fmla="*/ 109728 w 988238"/>
                <a:gd name="connsiteY0" fmla="*/ 244568 h 2308409"/>
                <a:gd name="connsiteX1" fmla="*/ 109728 w 988238"/>
                <a:gd name="connsiteY1" fmla="*/ 244568 h 2308409"/>
                <a:gd name="connsiteX2" fmla="*/ 128016 w 988238"/>
                <a:gd name="connsiteY2" fmla="*/ 342104 h 2308409"/>
                <a:gd name="connsiteX3" fmla="*/ 146304 w 988238"/>
                <a:gd name="connsiteY3" fmla="*/ 354296 h 2308409"/>
                <a:gd name="connsiteX4" fmla="*/ 176784 w 988238"/>
                <a:gd name="connsiteY4" fmla="*/ 384776 h 2308409"/>
                <a:gd name="connsiteX5" fmla="*/ 188976 w 988238"/>
                <a:gd name="connsiteY5" fmla="*/ 403064 h 2308409"/>
                <a:gd name="connsiteX6" fmla="*/ 207264 w 988238"/>
                <a:gd name="connsiteY6" fmla="*/ 421352 h 2308409"/>
                <a:gd name="connsiteX7" fmla="*/ 219456 w 988238"/>
                <a:gd name="connsiteY7" fmla="*/ 439640 h 2308409"/>
                <a:gd name="connsiteX8" fmla="*/ 249936 w 988238"/>
                <a:gd name="connsiteY8" fmla="*/ 445736 h 2308409"/>
                <a:gd name="connsiteX9" fmla="*/ 268224 w 988238"/>
                <a:gd name="connsiteY9" fmla="*/ 457928 h 2308409"/>
                <a:gd name="connsiteX10" fmla="*/ 298704 w 988238"/>
                <a:gd name="connsiteY10" fmla="*/ 488408 h 2308409"/>
                <a:gd name="connsiteX11" fmla="*/ 323088 w 988238"/>
                <a:gd name="connsiteY11" fmla="*/ 524984 h 2308409"/>
                <a:gd name="connsiteX12" fmla="*/ 335280 w 988238"/>
                <a:gd name="connsiteY12" fmla="*/ 543272 h 2308409"/>
                <a:gd name="connsiteX13" fmla="*/ 347472 w 988238"/>
                <a:gd name="connsiteY13" fmla="*/ 592040 h 2308409"/>
                <a:gd name="connsiteX14" fmla="*/ 353568 w 988238"/>
                <a:gd name="connsiteY14" fmla="*/ 610328 h 2308409"/>
                <a:gd name="connsiteX15" fmla="*/ 371856 w 988238"/>
                <a:gd name="connsiteY15" fmla="*/ 677384 h 2308409"/>
                <a:gd name="connsiteX16" fmla="*/ 365760 w 988238"/>
                <a:gd name="connsiteY16" fmla="*/ 866360 h 2308409"/>
                <a:gd name="connsiteX17" fmla="*/ 353568 w 988238"/>
                <a:gd name="connsiteY17" fmla="*/ 902936 h 2308409"/>
                <a:gd name="connsiteX18" fmla="*/ 341376 w 988238"/>
                <a:gd name="connsiteY18" fmla="*/ 945608 h 2308409"/>
                <a:gd name="connsiteX19" fmla="*/ 347472 w 988238"/>
                <a:gd name="connsiteY19" fmla="*/ 1140680 h 2308409"/>
                <a:gd name="connsiteX20" fmla="*/ 359664 w 988238"/>
                <a:gd name="connsiteY20" fmla="*/ 1177256 h 2308409"/>
                <a:gd name="connsiteX21" fmla="*/ 365760 w 988238"/>
                <a:gd name="connsiteY21" fmla="*/ 1195544 h 2308409"/>
                <a:gd name="connsiteX22" fmla="*/ 371856 w 988238"/>
                <a:gd name="connsiteY22" fmla="*/ 1213832 h 2308409"/>
                <a:gd name="connsiteX23" fmla="*/ 377952 w 988238"/>
                <a:gd name="connsiteY23" fmla="*/ 1274792 h 2308409"/>
                <a:gd name="connsiteX24" fmla="*/ 384048 w 988238"/>
                <a:gd name="connsiteY24" fmla="*/ 1299176 h 2308409"/>
                <a:gd name="connsiteX25" fmla="*/ 396240 w 988238"/>
                <a:gd name="connsiteY25" fmla="*/ 1433288 h 2308409"/>
                <a:gd name="connsiteX26" fmla="*/ 408432 w 988238"/>
                <a:gd name="connsiteY26" fmla="*/ 1451576 h 2308409"/>
                <a:gd name="connsiteX27" fmla="*/ 414528 w 988238"/>
                <a:gd name="connsiteY27" fmla="*/ 1469864 h 2308409"/>
                <a:gd name="connsiteX28" fmla="*/ 408432 w 988238"/>
                <a:gd name="connsiteY28" fmla="*/ 1561304 h 2308409"/>
                <a:gd name="connsiteX29" fmla="*/ 402336 w 988238"/>
                <a:gd name="connsiteY29" fmla="*/ 1591784 h 2308409"/>
                <a:gd name="connsiteX30" fmla="*/ 390144 w 988238"/>
                <a:gd name="connsiteY30" fmla="*/ 1725896 h 2308409"/>
                <a:gd name="connsiteX31" fmla="*/ 384048 w 988238"/>
                <a:gd name="connsiteY31" fmla="*/ 1744184 h 2308409"/>
                <a:gd name="connsiteX32" fmla="*/ 371856 w 988238"/>
                <a:gd name="connsiteY32" fmla="*/ 1792952 h 2308409"/>
                <a:gd name="connsiteX33" fmla="*/ 365760 w 988238"/>
                <a:gd name="connsiteY33" fmla="*/ 1835624 h 2308409"/>
                <a:gd name="connsiteX34" fmla="*/ 341376 w 988238"/>
                <a:gd name="connsiteY34" fmla="*/ 1920968 h 2308409"/>
                <a:gd name="connsiteX35" fmla="*/ 329184 w 988238"/>
                <a:gd name="connsiteY35" fmla="*/ 1975832 h 2308409"/>
                <a:gd name="connsiteX36" fmla="*/ 310896 w 988238"/>
                <a:gd name="connsiteY36" fmla="*/ 1994120 h 2308409"/>
                <a:gd name="connsiteX37" fmla="*/ 286512 w 988238"/>
                <a:gd name="connsiteY37" fmla="*/ 2030696 h 2308409"/>
                <a:gd name="connsiteX38" fmla="*/ 231648 w 988238"/>
                <a:gd name="connsiteY38" fmla="*/ 2079464 h 2308409"/>
                <a:gd name="connsiteX39" fmla="*/ 213360 w 988238"/>
                <a:gd name="connsiteY39" fmla="*/ 2085560 h 2308409"/>
                <a:gd name="connsiteX40" fmla="*/ 195072 w 988238"/>
                <a:gd name="connsiteY40" fmla="*/ 2103848 h 2308409"/>
                <a:gd name="connsiteX41" fmla="*/ 158496 w 988238"/>
                <a:gd name="connsiteY41" fmla="*/ 2116040 h 2308409"/>
                <a:gd name="connsiteX42" fmla="*/ 115824 w 988238"/>
                <a:gd name="connsiteY42" fmla="*/ 2128232 h 2308409"/>
                <a:gd name="connsiteX43" fmla="*/ 67056 w 988238"/>
                <a:gd name="connsiteY43" fmla="*/ 2140424 h 2308409"/>
                <a:gd name="connsiteX44" fmla="*/ 6096 w 988238"/>
                <a:gd name="connsiteY44" fmla="*/ 2183096 h 2308409"/>
                <a:gd name="connsiteX45" fmla="*/ 0 w 988238"/>
                <a:gd name="connsiteY45" fmla="*/ 2207480 h 2308409"/>
                <a:gd name="connsiteX46" fmla="*/ 128016 w 988238"/>
                <a:gd name="connsiteY46" fmla="*/ 2250152 h 2308409"/>
                <a:gd name="connsiteX47" fmla="*/ 286512 w 988238"/>
                <a:gd name="connsiteY47" fmla="*/ 2256248 h 2308409"/>
                <a:gd name="connsiteX48" fmla="*/ 377952 w 988238"/>
                <a:gd name="connsiteY48" fmla="*/ 2280632 h 2308409"/>
                <a:gd name="connsiteX49" fmla="*/ 457200 w 988238"/>
                <a:gd name="connsiteY49" fmla="*/ 2286728 h 2308409"/>
                <a:gd name="connsiteX50" fmla="*/ 749808 w 988238"/>
                <a:gd name="connsiteY50" fmla="*/ 2292824 h 2308409"/>
                <a:gd name="connsiteX51" fmla="*/ 908304 w 988238"/>
                <a:gd name="connsiteY51" fmla="*/ 2286728 h 2308409"/>
                <a:gd name="connsiteX52" fmla="*/ 914400 w 988238"/>
                <a:gd name="connsiteY52" fmla="*/ 2000216 h 2308409"/>
                <a:gd name="connsiteX53" fmla="*/ 926592 w 988238"/>
                <a:gd name="connsiteY53" fmla="*/ 1890488 h 2308409"/>
                <a:gd name="connsiteX54" fmla="*/ 944880 w 988238"/>
                <a:gd name="connsiteY54" fmla="*/ 1774664 h 2308409"/>
                <a:gd name="connsiteX55" fmla="*/ 969264 w 988238"/>
                <a:gd name="connsiteY55" fmla="*/ 1707608 h 2308409"/>
                <a:gd name="connsiteX56" fmla="*/ 969264 w 988238"/>
                <a:gd name="connsiteY56" fmla="*/ 1067528 h 2308409"/>
                <a:gd name="connsiteX57" fmla="*/ 944880 w 988238"/>
                <a:gd name="connsiteY57" fmla="*/ 890744 h 2308409"/>
                <a:gd name="connsiteX58" fmla="*/ 938784 w 988238"/>
                <a:gd name="connsiteY58" fmla="*/ 793208 h 2308409"/>
                <a:gd name="connsiteX59" fmla="*/ 926592 w 988238"/>
                <a:gd name="connsiteY59" fmla="*/ 665192 h 2308409"/>
                <a:gd name="connsiteX60" fmla="*/ 914400 w 988238"/>
                <a:gd name="connsiteY60" fmla="*/ 506696 h 2308409"/>
                <a:gd name="connsiteX61" fmla="*/ 896112 w 988238"/>
                <a:gd name="connsiteY61" fmla="*/ 275048 h 2308409"/>
                <a:gd name="connsiteX62" fmla="*/ 883920 w 988238"/>
                <a:gd name="connsiteY62" fmla="*/ 128744 h 2308409"/>
                <a:gd name="connsiteX63" fmla="*/ 847344 w 988238"/>
                <a:gd name="connsiteY63" fmla="*/ 49496 h 2308409"/>
                <a:gd name="connsiteX64" fmla="*/ 774192 w 988238"/>
                <a:gd name="connsiteY64" fmla="*/ 37304 h 2308409"/>
                <a:gd name="connsiteX65" fmla="*/ 438912 w 988238"/>
                <a:gd name="connsiteY65" fmla="*/ 31208 h 2308409"/>
                <a:gd name="connsiteX66" fmla="*/ 310896 w 988238"/>
                <a:gd name="connsiteY66" fmla="*/ 19016 h 2308409"/>
                <a:gd name="connsiteX67" fmla="*/ 286512 w 988238"/>
                <a:gd name="connsiteY67" fmla="*/ 12920 h 2308409"/>
                <a:gd name="connsiteX68" fmla="*/ 231648 w 988238"/>
                <a:gd name="connsiteY68" fmla="*/ 6824 h 2308409"/>
                <a:gd name="connsiteX69" fmla="*/ 201168 w 988238"/>
                <a:gd name="connsiteY69" fmla="*/ 728 h 2308409"/>
                <a:gd name="connsiteX70" fmla="*/ 73152 w 988238"/>
                <a:gd name="connsiteY70" fmla="*/ 728 h 2308409"/>
                <a:gd name="connsiteX71" fmla="*/ 109728 w 988238"/>
                <a:gd name="connsiteY71" fmla="*/ 244568 h 23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88238" h="2308409">
                  <a:moveTo>
                    <a:pt x="109728" y="244568"/>
                  </a:moveTo>
                  <a:lnTo>
                    <a:pt x="109728" y="244568"/>
                  </a:lnTo>
                  <a:cubicBezTo>
                    <a:pt x="112335" y="278453"/>
                    <a:pt x="102248" y="316336"/>
                    <a:pt x="128016" y="342104"/>
                  </a:cubicBezTo>
                  <a:cubicBezTo>
                    <a:pt x="133197" y="347285"/>
                    <a:pt x="140208" y="350232"/>
                    <a:pt x="146304" y="354296"/>
                  </a:cubicBezTo>
                  <a:cubicBezTo>
                    <a:pt x="178816" y="403064"/>
                    <a:pt x="136144" y="344136"/>
                    <a:pt x="176784" y="384776"/>
                  </a:cubicBezTo>
                  <a:cubicBezTo>
                    <a:pt x="181965" y="389957"/>
                    <a:pt x="184286" y="397436"/>
                    <a:pt x="188976" y="403064"/>
                  </a:cubicBezTo>
                  <a:cubicBezTo>
                    <a:pt x="194495" y="409687"/>
                    <a:pt x="201745" y="414729"/>
                    <a:pt x="207264" y="421352"/>
                  </a:cubicBezTo>
                  <a:cubicBezTo>
                    <a:pt x="211954" y="426980"/>
                    <a:pt x="213095" y="436005"/>
                    <a:pt x="219456" y="439640"/>
                  </a:cubicBezTo>
                  <a:cubicBezTo>
                    <a:pt x="228452" y="444781"/>
                    <a:pt x="239776" y="443704"/>
                    <a:pt x="249936" y="445736"/>
                  </a:cubicBezTo>
                  <a:cubicBezTo>
                    <a:pt x="256032" y="449800"/>
                    <a:pt x="263043" y="452747"/>
                    <a:pt x="268224" y="457928"/>
                  </a:cubicBezTo>
                  <a:cubicBezTo>
                    <a:pt x="308864" y="498568"/>
                    <a:pt x="249936" y="455896"/>
                    <a:pt x="298704" y="488408"/>
                  </a:cubicBezTo>
                  <a:lnTo>
                    <a:pt x="323088" y="524984"/>
                  </a:lnTo>
                  <a:cubicBezTo>
                    <a:pt x="327152" y="531080"/>
                    <a:pt x="332963" y="536321"/>
                    <a:pt x="335280" y="543272"/>
                  </a:cubicBezTo>
                  <a:cubicBezTo>
                    <a:pt x="349215" y="585076"/>
                    <a:pt x="332760" y="533190"/>
                    <a:pt x="347472" y="592040"/>
                  </a:cubicBezTo>
                  <a:cubicBezTo>
                    <a:pt x="349030" y="598274"/>
                    <a:pt x="351877" y="604129"/>
                    <a:pt x="353568" y="610328"/>
                  </a:cubicBezTo>
                  <a:cubicBezTo>
                    <a:pt x="374194" y="685956"/>
                    <a:pt x="357825" y="635290"/>
                    <a:pt x="371856" y="677384"/>
                  </a:cubicBezTo>
                  <a:cubicBezTo>
                    <a:pt x="369824" y="740376"/>
                    <a:pt x="370853" y="803541"/>
                    <a:pt x="365760" y="866360"/>
                  </a:cubicBezTo>
                  <a:cubicBezTo>
                    <a:pt x="364721" y="879169"/>
                    <a:pt x="356685" y="890468"/>
                    <a:pt x="353568" y="902936"/>
                  </a:cubicBezTo>
                  <a:cubicBezTo>
                    <a:pt x="345914" y="933554"/>
                    <a:pt x="350121" y="919372"/>
                    <a:pt x="341376" y="945608"/>
                  </a:cubicBezTo>
                  <a:cubicBezTo>
                    <a:pt x="343408" y="1010632"/>
                    <a:pt x="342352" y="1075826"/>
                    <a:pt x="347472" y="1140680"/>
                  </a:cubicBezTo>
                  <a:cubicBezTo>
                    <a:pt x="348483" y="1153492"/>
                    <a:pt x="355600" y="1165064"/>
                    <a:pt x="359664" y="1177256"/>
                  </a:cubicBezTo>
                  <a:lnTo>
                    <a:pt x="365760" y="1195544"/>
                  </a:lnTo>
                  <a:lnTo>
                    <a:pt x="371856" y="1213832"/>
                  </a:lnTo>
                  <a:cubicBezTo>
                    <a:pt x="373888" y="1234152"/>
                    <a:pt x="375064" y="1254576"/>
                    <a:pt x="377952" y="1274792"/>
                  </a:cubicBezTo>
                  <a:cubicBezTo>
                    <a:pt x="379137" y="1283086"/>
                    <a:pt x="383171" y="1290844"/>
                    <a:pt x="384048" y="1299176"/>
                  </a:cubicBezTo>
                  <a:cubicBezTo>
                    <a:pt x="384222" y="1300828"/>
                    <a:pt x="389059" y="1409351"/>
                    <a:pt x="396240" y="1433288"/>
                  </a:cubicBezTo>
                  <a:cubicBezTo>
                    <a:pt x="398345" y="1440305"/>
                    <a:pt x="405155" y="1445023"/>
                    <a:pt x="408432" y="1451576"/>
                  </a:cubicBezTo>
                  <a:cubicBezTo>
                    <a:pt x="411306" y="1457323"/>
                    <a:pt x="412496" y="1463768"/>
                    <a:pt x="414528" y="1469864"/>
                  </a:cubicBezTo>
                  <a:cubicBezTo>
                    <a:pt x="412496" y="1500344"/>
                    <a:pt x="411472" y="1530908"/>
                    <a:pt x="408432" y="1561304"/>
                  </a:cubicBezTo>
                  <a:cubicBezTo>
                    <a:pt x="407401" y="1571614"/>
                    <a:pt x="403480" y="1581486"/>
                    <a:pt x="402336" y="1591784"/>
                  </a:cubicBezTo>
                  <a:cubicBezTo>
                    <a:pt x="397809" y="1632526"/>
                    <a:pt x="397096" y="1684185"/>
                    <a:pt x="390144" y="1725896"/>
                  </a:cubicBezTo>
                  <a:cubicBezTo>
                    <a:pt x="389088" y="1732234"/>
                    <a:pt x="385606" y="1737950"/>
                    <a:pt x="384048" y="1744184"/>
                  </a:cubicBezTo>
                  <a:lnTo>
                    <a:pt x="371856" y="1792952"/>
                  </a:lnTo>
                  <a:cubicBezTo>
                    <a:pt x="369824" y="1807176"/>
                    <a:pt x="368991" y="1821624"/>
                    <a:pt x="365760" y="1835624"/>
                  </a:cubicBezTo>
                  <a:cubicBezTo>
                    <a:pt x="348366" y="1910997"/>
                    <a:pt x="356558" y="1829874"/>
                    <a:pt x="341376" y="1920968"/>
                  </a:cubicBezTo>
                  <a:cubicBezTo>
                    <a:pt x="340638" y="1925394"/>
                    <a:pt x="335854" y="1965827"/>
                    <a:pt x="329184" y="1975832"/>
                  </a:cubicBezTo>
                  <a:cubicBezTo>
                    <a:pt x="324402" y="1983005"/>
                    <a:pt x="316189" y="1987315"/>
                    <a:pt x="310896" y="1994120"/>
                  </a:cubicBezTo>
                  <a:cubicBezTo>
                    <a:pt x="301900" y="2005686"/>
                    <a:pt x="296873" y="2020335"/>
                    <a:pt x="286512" y="2030696"/>
                  </a:cubicBezTo>
                  <a:cubicBezTo>
                    <a:pt x="270356" y="2046852"/>
                    <a:pt x="253404" y="2068586"/>
                    <a:pt x="231648" y="2079464"/>
                  </a:cubicBezTo>
                  <a:cubicBezTo>
                    <a:pt x="225901" y="2082338"/>
                    <a:pt x="219456" y="2083528"/>
                    <a:pt x="213360" y="2085560"/>
                  </a:cubicBezTo>
                  <a:cubicBezTo>
                    <a:pt x="207264" y="2091656"/>
                    <a:pt x="202608" y="2099661"/>
                    <a:pt x="195072" y="2103848"/>
                  </a:cubicBezTo>
                  <a:cubicBezTo>
                    <a:pt x="183838" y="2110089"/>
                    <a:pt x="170688" y="2111976"/>
                    <a:pt x="158496" y="2116040"/>
                  </a:cubicBezTo>
                  <a:cubicBezTo>
                    <a:pt x="138131" y="2122828"/>
                    <a:pt x="138787" y="2123129"/>
                    <a:pt x="115824" y="2128232"/>
                  </a:cubicBezTo>
                  <a:cubicBezTo>
                    <a:pt x="106816" y="2130234"/>
                    <a:pt x="77949" y="2134372"/>
                    <a:pt x="67056" y="2140424"/>
                  </a:cubicBezTo>
                  <a:cubicBezTo>
                    <a:pt x="47758" y="2151145"/>
                    <a:pt x="24361" y="2169397"/>
                    <a:pt x="6096" y="2183096"/>
                  </a:cubicBezTo>
                  <a:cubicBezTo>
                    <a:pt x="4064" y="2191224"/>
                    <a:pt x="0" y="2199102"/>
                    <a:pt x="0" y="2207480"/>
                  </a:cubicBezTo>
                  <a:cubicBezTo>
                    <a:pt x="0" y="2283371"/>
                    <a:pt x="35842" y="2246144"/>
                    <a:pt x="128016" y="2250152"/>
                  </a:cubicBezTo>
                  <a:lnTo>
                    <a:pt x="286512" y="2256248"/>
                  </a:lnTo>
                  <a:cubicBezTo>
                    <a:pt x="318107" y="2266780"/>
                    <a:pt x="339786" y="2274525"/>
                    <a:pt x="377952" y="2280632"/>
                  </a:cubicBezTo>
                  <a:cubicBezTo>
                    <a:pt x="404113" y="2284818"/>
                    <a:pt x="430720" y="2285860"/>
                    <a:pt x="457200" y="2286728"/>
                  </a:cubicBezTo>
                  <a:cubicBezTo>
                    <a:pt x="554705" y="2289925"/>
                    <a:pt x="652272" y="2290792"/>
                    <a:pt x="749808" y="2292824"/>
                  </a:cubicBezTo>
                  <a:cubicBezTo>
                    <a:pt x="802640" y="2290792"/>
                    <a:pt x="882383" y="2332809"/>
                    <a:pt x="908304" y="2286728"/>
                  </a:cubicBezTo>
                  <a:cubicBezTo>
                    <a:pt x="955137" y="2203470"/>
                    <a:pt x="911270" y="2095690"/>
                    <a:pt x="914400" y="2000216"/>
                  </a:cubicBezTo>
                  <a:cubicBezTo>
                    <a:pt x="919763" y="1836638"/>
                    <a:pt x="913969" y="1963068"/>
                    <a:pt x="926592" y="1890488"/>
                  </a:cubicBezTo>
                  <a:cubicBezTo>
                    <a:pt x="933289" y="1851980"/>
                    <a:pt x="935998" y="1812728"/>
                    <a:pt x="944880" y="1774664"/>
                  </a:cubicBezTo>
                  <a:cubicBezTo>
                    <a:pt x="950284" y="1751502"/>
                    <a:pt x="961136" y="1729960"/>
                    <a:pt x="969264" y="1707608"/>
                  </a:cubicBezTo>
                  <a:cubicBezTo>
                    <a:pt x="997816" y="1436364"/>
                    <a:pt x="991088" y="1547662"/>
                    <a:pt x="969264" y="1067528"/>
                  </a:cubicBezTo>
                  <a:cubicBezTo>
                    <a:pt x="965810" y="991538"/>
                    <a:pt x="957216" y="952426"/>
                    <a:pt x="944880" y="890744"/>
                  </a:cubicBezTo>
                  <a:cubicBezTo>
                    <a:pt x="942848" y="858232"/>
                    <a:pt x="941417" y="825677"/>
                    <a:pt x="938784" y="793208"/>
                  </a:cubicBezTo>
                  <a:cubicBezTo>
                    <a:pt x="935320" y="750483"/>
                    <a:pt x="929646" y="707948"/>
                    <a:pt x="926592" y="665192"/>
                  </a:cubicBezTo>
                  <a:cubicBezTo>
                    <a:pt x="914879" y="501203"/>
                    <a:pt x="930117" y="585281"/>
                    <a:pt x="914400" y="506696"/>
                  </a:cubicBezTo>
                  <a:cubicBezTo>
                    <a:pt x="901437" y="299288"/>
                    <a:pt x="912919" y="375888"/>
                    <a:pt x="896112" y="275048"/>
                  </a:cubicBezTo>
                  <a:cubicBezTo>
                    <a:pt x="895310" y="263023"/>
                    <a:pt x="889463" y="155074"/>
                    <a:pt x="883920" y="128744"/>
                  </a:cubicBezTo>
                  <a:cubicBezTo>
                    <a:pt x="878597" y="103458"/>
                    <a:pt x="874358" y="64933"/>
                    <a:pt x="847344" y="49496"/>
                  </a:cubicBezTo>
                  <a:cubicBezTo>
                    <a:pt x="836100" y="43071"/>
                    <a:pt x="774503" y="37314"/>
                    <a:pt x="774192" y="37304"/>
                  </a:cubicBezTo>
                  <a:cubicBezTo>
                    <a:pt x="662470" y="33757"/>
                    <a:pt x="550672" y="33240"/>
                    <a:pt x="438912" y="31208"/>
                  </a:cubicBezTo>
                  <a:cubicBezTo>
                    <a:pt x="396240" y="27144"/>
                    <a:pt x="353456" y="24123"/>
                    <a:pt x="310896" y="19016"/>
                  </a:cubicBezTo>
                  <a:cubicBezTo>
                    <a:pt x="302578" y="18018"/>
                    <a:pt x="294793" y="14194"/>
                    <a:pt x="286512" y="12920"/>
                  </a:cubicBezTo>
                  <a:cubicBezTo>
                    <a:pt x="268325" y="10122"/>
                    <a:pt x="249864" y="9426"/>
                    <a:pt x="231648" y="6824"/>
                  </a:cubicBezTo>
                  <a:cubicBezTo>
                    <a:pt x="221391" y="5359"/>
                    <a:pt x="211522" y="1126"/>
                    <a:pt x="201168" y="728"/>
                  </a:cubicBezTo>
                  <a:cubicBezTo>
                    <a:pt x="158528" y="-912"/>
                    <a:pt x="115824" y="728"/>
                    <a:pt x="73152" y="728"/>
                  </a:cubicBezTo>
                  <a:lnTo>
                    <a:pt x="109728" y="2445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C0169AE-2F3A-4B60-8544-F30777750CF6}"/>
                </a:ext>
              </a:extLst>
            </p:cNvPr>
            <p:cNvSpPr/>
            <p:nvPr/>
          </p:nvSpPr>
          <p:spPr>
            <a:xfrm>
              <a:off x="2094857" y="3985210"/>
              <a:ext cx="2147650" cy="1723501"/>
            </a:xfrm>
            <a:custGeom>
              <a:avLst/>
              <a:gdLst>
                <a:gd name="connsiteX0" fmla="*/ 0 w 2147650"/>
                <a:gd name="connsiteY0" fmla="*/ 287256 h 1723501"/>
                <a:gd name="connsiteX1" fmla="*/ 287256 w 2147650"/>
                <a:gd name="connsiteY1" fmla="*/ 0 h 1723501"/>
                <a:gd name="connsiteX2" fmla="*/ 780173 w 2147650"/>
                <a:gd name="connsiteY2" fmla="*/ 0 h 1723501"/>
                <a:gd name="connsiteX3" fmla="*/ 1288821 w 2147650"/>
                <a:gd name="connsiteY3" fmla="*/ 0 h 1723501"/>
                <a:gd name="connsiteX4" fmla="*/ 1860394 w 2147650"/>
                <a:gd name="connsiteY4" fmla="*/ 0 h 1723501"/>
                <a:gd name="connsiteX5" fmla="*/ 2147650 w 2147650"/>
                <a:gd name="connsiteY5" fmla="*/ 287256 h 1723501"/>
                <a:gd name="connsiteX6" fmla="*/ 2147650 w 2147650"/>
                <a:gd name="connsiteY6" fmla="*/ 838771 h 1723501"/>
                <a:gd name="connsiteX7" fmla="*/ 2147650 w 2147650"/>
                <a:gd name="connsiteY7" fmla="*/ 1436245 h 1723501"/>
                <a:gd name="connsiteX8" fmla="*/ 1860394 w 2147650"/>
                <a:gd name="connsiteY8" fmla="*/ 1723501 h 1723501"/>
                <a:gd name="connsiteX9" fmla="*/ 1367477 w 2147650"/>
                <a:gd name="connsiteY9" fmla="*/ 1723501 h 1723501"/>
                <a:gd name="connsiteX10" fmla="*/ 858829 w 2147650"/>
                <a:gd name="connsiteY10" fmla="*/ 1723501 h 1723501"/>
                <a:gd name="connsiteX11" fmla="*/ 287256 w 2147650"/>
                <a:gd name="connsiteY11" fmla="*/ 1723501 h 1723501"/>
                <a:gd name="connsiteX12" fmla="*/ 0 w 2147650"/>
                <a:gd name="connsiteY12" fmla="*/ 1436245 h 1723501"/>
                <a:gd name="connsiteX13" fmla="*/ 0 w 2147650"/>
                <a:gd name="connsiteY13" fmla="*/ 884730 h 1723501"/>
                <a:gd name="connsiteX14" fmla="*/ 0 w 2147650"/>
                <a:gd name="connsiteY14" fmla="*/ 287256 h 17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7650" h="1723501" extrusionOk="0">
                  <a:moveTo>
                    <a:pt x="0" y="287256"/>
                  </a:moveTo>
                  <a:cubicBezTo>
                    <a:pt x="29955" y="108316"/>
                    <a:pt x="141917" y="-44613"/>
                    <a:pt x="287256" y="0"/>
                  </a:cubicBezTo>
                  <a:cubicBezTo>
                    <a:pt x="486888" y="-42884"/>
                    <a:pt x="535093" y="7195"/>
                    <a:pt x="780173" y="0"/>
                  </a:cubicBezTo>
                  <a:cubicBezTo>
                    <a:pt x="1025253" y="-7195"/>
                    <a:pt x="1068708" y="36426"/>
                    <a:pt x="1288821" y="0"/>
                  </a:cubicBezTo>
                  <a:cubicBezTo>
                    <a:pt x="1508934" y="-36426"/>
                    <a:pt x="1621771" y="44692"/>
                    <a:pt x="1860394" y="0"/>
                  </a:cubicBezTo>
                  <a:cubicBezTo>
                    <a:pt x="2041470" y="-18601"/>
                    <a:pt x="2141823" y="147958"/>
                    <a:pt x="2147650" y="287256"/>
                  </a:cubicBezTo>
                  <a:cubicBezTo>
                    <a:pt x="2165748" y="456134"/>
                    <a:pt x="2083889" y="692331"/>
                    <a:pt x="2147650" y="838771"/>
                  </a:cubicBezTo>
                  <a:cubicBezTo>
                    <a:pt x="2211411" y="985212"/>
                    <a:pt x="2132754" y="1222676"/>
                    <a:pt x="2147650" y="1436245"/>
                  </a:cubicBezTo>
                  <a:cubicBezTo>
                    <a:pt x="2137611" y="1615991"/>
                    <a:pt x="1995846" y="1722320"/>
                    <a:pt x="1860394" y="1723501"/>
                  </a:cubicBezTo>
                  <a:cubicBezTo>
                    <a:pt x="1697526" y="1764436"/>
                    <a:pt x="1559877" y="1709210"/>
                    <a:pt x="1367477" y="1723501"/>
                  </a:cubicBezTo>
                  <a:cubicBezTo>
                    <a:pt x="1175077" y="1737792"/>
                    <a:pt x="990789" y="1713971"/>
                    <a:pt x="858829" y="1723501"/>
                  </a:cubicBezTo>
                  <a:cubicBezTo>
                    <a:pt x="726869" y="1733031"/>
                    <a:pt x="460063" y="1708635"/>
                    <a:pt x="287256" y="1723501"/>
                  </a:cubicBezTo>
                  <a:cubicBezTo>
                    <a:pt x="150785" y="1705859"/>
                    <a:pt x="294" y="1577064"/>
                    <a:pt x="0" y="1436245"/>
                  </a:cubicBezTo>
                  <a:cubicBezTo>
                    <a:pt x="-35794" y="1222043"/>
                    <a:pt x="36700" y="1142331"/>
                    <a:pt x="0" y="884730"/>
                  </a:cubicBezTo>
                  <a:cubicBezTo>
                    <a:pt x="-36700" y="627130"/>
                    <a:pt x="18440" y="428222"/>
                    <a:pt x="0" y="287256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5395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023014-9806-4E9E-AED1-A75EE4D6BB7B}"/>
              </a:ext>
            </a:extLst>
          </p:cNvPr>
          <p:cNvSpPr txBox="1"/>
          <p:nvPr/>
        </p:nvSpPr>
        <p:spPr>
          <a:xfrm>
            <a:off x="0" y="6488658"/>
            <a:ext cx="5404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이미지 출처</a:t>
            </a:r>
            <a:r>
              <a:rPr lang="en-US" altLang="ko-KR" sz="1050" dirty="0">
                <a:solidFill>
                  <a:srgbClr val="7F7F7F"/>
                </a:solidFill>
              </a:rPr>
              <a:t>: </a:t>
            </a:r>
            <a:r>
              <a:rPr lang="ko-KR" altLang="en-US" sz="1050" dirty="0">
                <a:solidFill>
                  <a:srgbClr val="7F7F7F"/>
                </a:solidFill>
              </a:rPr>
              <a:t>몬스터 주식회사</a:t>
            </a:r>
            <a:r>
              <a:rPr lang="en-US" altLang="ko-KR" sz="1050" dirty="0">
                <a:solidFill>
                  <a:srgbClr val="7F7F7F"/>
                </a:solidFill>
              </a:rPr>
              <a:t>, https://movie.naver.com/movie/bi/mi/basic.nhn?code=32112</a:t>
            </a:r>
            <a:endParaRPr lang="ko-KR" altLang="en-US" sz="1050" dirty="0">
              <a:solidFill>
                <a:srgbClr val="7F7F7F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4F0244-280B-4E86-9954-99EF8EDC756B}"/>
              </a:ext>
            </a:extLst>
          </p:cNvPr>
          <p:cNvSpPr/>
          <p:nvPr/>
        </p:nvSpPr>
        <p:spPr>
          <a:xfrm>
            <a:off x="826529" y="3413437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46A7F-C79E-4FB2-94DF-D89986889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64" y="2496974"/>
            <a:ext cx="4105628" cy="3079221"/>
          </a:xfrm>
          <a:prstGeom prst="rect">
            <a:avLst/>
          </a:prstGeom>
        </p:spPr>
      </p:pic>
      <p:pic>
        <p:nvPicPr>
          <p:cNvPr id="21" name="그래픽 20" descr="추가 단색으로 채워진">
            <a:extLst>
              <a:ext uri="{FF2B5EF4-FFF2-40B4-BE49-F238E27FC236}">
                <a16:creationId xmlns:a16="http://schemas.microsoft.com/office/drawing/2014/main" id="{2D3B14FB-3FE1-4034-B4A4-27C6FD273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0029" y="3797801"/>
            <a:ext cx="914400" cy="914400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360BAED1-E9CC-4355-B038-9AE913426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7580" y="3565981"/>
            <a:ext cx="1524097" cy="15477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CC5E8-C5A1-4277-9F38-5EC639929103}"/>
              </a:ext>
            </a:extLst>
          </p:cNvPr>
          <p:cNvSpPr txBox="1"/>
          <p:nvPr/>
        </p:nvSpPr>
        <p:spPr>
          <a:xfrm>
            <a:off x="4948837" y="5476577"/>
            <a:ext cx="16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 깜박임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14C588-F858-425F-86E3-585753AEAD87}"/>
              </a:ext>
            </a:extLst>
          </p:cNvPr>
          <p:cNvSpPr txBox="1"/>
          <p:nvPr/>
        </p:nvSpPr>
        <p:spPr>
          <a:xfrm>
            <a:off x="555096" y="5544038"/>
            <a:ext cx="269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설정된 패턴의 리듬대로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F59E9-E2A6-4521-85BA-8772221E19E1}"/>
              </a:ext>
            </a:extLst>
          </p:cNvPr>
          <p:cNvSpPr txBox="1"/>
          <p:nvPr/>
        </p:nvSpPr>
        <p:spPr>
          <a:xfrm>
            <a:off x="920083" y="3797801"/>
            <a:ext cx="2004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. . … …. ..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9107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300396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모든 보안 시스템의 목표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D6E5F-B885-4AAC-B546-04F3EF60A2FF}"/>
              </a:ext>
            </a:extLst>
          </p:cNvPr>
          <p:cNvSpPr/>
          <p:nvPr/>
        </p:nvSpPr>
        <p:spPr>
          <a:xfrm>
            <a:off x="1132840" y="2901275"/>
            <a:ext cx="9926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대두되는 생체인식 보안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중에서도 눈에 띄는 성장 중인 비접촉식 얼굴인식</a:t>
            </a:r>
          </a:p>
        </p:txBody>
      </p:sp>
      <p:pic>
        <p:nvPicPr>
          <p:cNvPr id="40" name="그래픽 39" descr="정의의 저울">
            <a:extLst>
              <a:ext uri="{FF2B5EF4-FFF2-40B4-BE49-F238E27FC236}">
                <a16:creationId xmlns:a16="http://schemas.microsoft.com/office/drawing/2014/main" id="{A9A3C486-2572-47B2-A51D-11FD8FE0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60" y="1761466"/>
            <a:ext cx="914400" cy="9144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6FFA1B-437A-4A44-A441-DBF2341D8B0E}"/>
              </a:ext>
            </a:extLst>
          </p:cNvPr>
          <p:cNvSpPr/>
          <p:nvPr/>
        </p:nvSpPr>
        <p:spPr>
          <a:xfrm>
            <a:off x="1143234" y="1925915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보안성 </a:t>
            </a:r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편의성</a:t>
            </a:r>
            <a:endParaRPr lang="ko-KR" altLang="en-US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243295" y="3957047"/>
            <a:ext cx="6091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연말기획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-2] 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생체인식 시장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핫 키워드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3410809" y="4628786"/>
            <a:ext cx="537038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씨엠아이텍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이슈로 홍채인식 수요 증대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555881" y="5300525"/>
            <a:ext cx="50802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페이스 아이디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진짜 혁신인 이유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5850462"/>
            <a:ext cx="64122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</a:rPr>
              <a:t>기사 출처</a:t>
            </a:r>
            <a:r>
              <a:rPr lang="en-US" altLang="ko-KR" sz="1400" dirty="0">
                <a:solidFill>
                  <a:srgbClr val="7F7F7F"/>
                </a:solidFill>
              </a:rPr>
              <a:t>: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 </a:t>
            </a:r>
            <a:r>
              <a:rPr lang="ko-KR" altLang="en-US" sz="1400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https://www.boannews.com/media/view.asp?idx=92989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 </a:t>
            </a:r>
            <a:r>
              <a:rPr lang="en-US" altLang="ko-KR" sz="1400" dirty="0">
                <a:solidFill>
                  <a:srgbClr val="7F7F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https://www.boannews.com/media/view.asp?idx=86954&amp;kind=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 </a:t>
            </a:r>
            <a:r>
              <a:rPr lang="en-US" altLang="ko-KR" sz="1400" dirty="0">
                <a:solidFill>
                  <a:srgbClr val="7F7F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http://www.ohmynews.com/NWS_Web/View/at_pg.aspx?CNTN_CD=A0002373941</a:t>
            </a:r>
            <a:endParaRPr lang="en-US" altLang="ko-KR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679260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그러나 맞닥뜨린 한계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494967" y="2346125"/>
            <a:ext cx="52020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이코노미스트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구멍 숭숭 뚫리는 생체인식 보안⁴</a:t>
            </a:r>
            <a:endParaRPr lang="ko-KR" altLang="en-US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4100902" y="3031084"/>
            <a:ext cx="39901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S8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만에 뚫렸다⁵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3718410"/>
            <a:ext cx="54174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과학을읽다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 안구로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4978685"/>
            <a:ext cx="63293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</a:rPr>
              <a:t>기사 출처</a:t>
            </a:r>
            <a:r>
              <a:rPr lang="en-US" altLang="ko-KR" sz="1400" dirty="0">
                <a:solidFill>
                  <a:srgbClr val="7F7F7F"/>
                </a:solidFill>
              </a:rPr>
              <a:t>:</a:t>
            </a:r>
          </a:p>
          <a:p>
            <a:r>
              <a:rPr lang="ko-KR" altLang="en-US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⁴</a:t>
            </a:r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https://news.joins.com/article/23651357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ko-KR" altLang="en-US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⁵</a:t>
            </a:r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rgbClr val="7F7F7F"/>
                </a:solidFill>
              </a:rPr>
              <a:t>https://news.joins.com/article/21605621 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⁶ </a:t>
            </a:r>
            <a:r>
              <a:rPr lang="en-US" altLang="ko-KR" sz="1400" u="sng" dirty="0">
                <a:solidFill>
                  <a:srgbClr val="7F7F7F"/>
                </a:solidFill>
              </a:rPr>
              <a:t>https://www.asiae.co.kr/article/2018062212592804104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 </a:t>
            </a:r>
            <a:r>
              <a:rPr lang="en-US" altLang="ko-KR" sz="1400" u="sng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https://m.etnews.com/20180220000165?obj=Tzo4OiJzdGRDbGFzcyI6Mjp7czo3OiJyZWZlcmVyIjtOO3M6NzoiZm9yd2FyZCI7czoxMzoid2ViIHRvIG1vYmlsZSI7fQ%3D%3D</a:t>
            </a:r>
            <a:endParaRPr lang="en-US" altLang="ko-KR" sz="1400" u="sng" dirty="0">
              <a:solidFill>
                <a:srgbClr val="7F7F7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C608B-244B-408F-8B39-12BB65C104D5}"/>
              </a:ext>
            </a:extLst>
          </p:cNvPr>
          <p:cNvSpPr/>
          <p:nvPr/>
        </p:nvSpPr>
        <p:spPr>
          <a:xfrm>
            <a:off x="4362992" y="4400325"/>
            <a:ext cx="3839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 아이폰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아들 얼굴에 뚫렸다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</a:t>
            </a:r>
          </a:p>
        </p:txBody>
      </p:sp>
    </p:spTree>
    <p:extLst>
      <p:ext uri="{BB962C8B-B14F-4D97-AF65-F5344CB8AC3E}">
        <p14:creationId xmlns:p14="http://schemas.microsoft.com/office/powerpoint/2010/main" val="280219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pic>
        <p:nvPicPr>
          <p:cNvPr id="3" name="그래픽 2" descr="눈 단색으로 채워진">
            <a:extLst>
              <a:ext uri="{FF2B5EF4-FFF2-40B4-BE49-F238E27FC236}">
                <a16:creationId xmlns:a16="http://schemas.microsoft.com/office/drawing/2014/main" id="{A008E725-3043-44BA-A699-735C2C709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6162" y="3812316"/>
            <a:ext cx="3584261" cy="3584261"/>
          </a:xfrm>
          <a:prstGeom prst="rect">
            <a:avLst/>
          </a:prstGeom>
        </p:spPr>
      </p:pic>
      <p:pic>
        <p:nvPicPr>
          <p:cNvPr id="5" name="그래픽 4" descr="속눈썹 단색으로 채워진">
            <a:extLst>
              <a:ext uri="{FF2B5EF4-FFF2-40B4-BE49-F238E27FC236}">
                <a16:creationId xmlns:a16="http://schemas.microsoft.com/office/drawing/2014/main" id="{EAFDD4F8-F4EF-41C5-96EB-3E5415A5D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5563" y="3973138"/>
            <a:ext cx="3423439" cy="34234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5B0D5F-AE29-4C1B-AF89-A9CFB6C13479}"/>
              </a:ext>
            </a:extLst>
          </p:cNvPr>
          <p:cNvSpPr/>
          <p:nvPr/>
        </p:nvSpPr>
        <p:spPr>
          <a:xfrm>
            <a:off x="2653851" y="896389"/>
            <a:ext cx="7137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개선할 수 있는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69C8F-B656-4A2F-AB4C-CA952627657B}"/>
              </a:ext>
            </a:extLst>
          </p:cNvPr>
          <p:cNvSpPr/>
          <p:nvPr/>
        </p:nvSpPr>
        <p:spPr>
          <a:xfrm>
            <a:off x="1464258" y="1796991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깜박임 패턴</a:t>
            </a:r>
            <a:endParaRPr lang="en-US" altLang="ko-KR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C632EAE-2B0B-4843-8A49-E70D9291C4A7}"/>
              </a:ext>
            </a:extLst>
          </p:cNvPr>
          <p:cNvSpPr/>
          <p:nvPr/>
        </p:nvSpPr>
        <p:spPr>
          <a:xfrm>
            <a:off x="3257936" y="3021196"/>
            <a:ext cx="984582" cy="815608"/>
          </a:xfrm>
          <a:custGeom>
            <a:avLst/>
            <a:gdLst>
              <a:gd name="connsiteX0" fmla="*/ 0 w 984582"/>
              <a:gd name="connsiteY0" fmla="*/ 203902 h 815608"/>
              <a:gd name="connsiteX1" fmla="*/ 576778 w 984582"/>
              <a:gd name="connsiteY1" fmla="*/ 203902 h 815608"/>
              <a:gd name="connsiteX2" fmla="*/ 576778 w 984582"/>
              <a:gd name="connsiteY2" fmla="*/ 0 h 815608"/>
              <a:gd name="connsiteX3" fmla="*/ 984582 w 984582"/>
              <a:gd name="connsiteY3" fmla="*/ 407804 h 815608"/>
              <a:gd name="connsiteX4" fmla="*/ 576778 w 984582"/>
              <a:gd name="connsiteY4" fmla="*/ 815608 h 815608"/>
              <a:gd name="connsiteX5" fmla="*/ 576778 w 984582"/>
              <a:gd name="connsiteY5" fmla="*/ 611706 h 815608"/>
              <a:gd name="connsiteX6" fmla="*/ 0 w 984582"/>
              <a:gd name="connsiteY6" fmla="*/ 611706 h 815608"/>
              <a:gd name="connsiteX7" fmla="*/ 0 w 984582"/>
              <a:gd name="connsiteY7" fmla="*/ 203902 h 81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582" h="815608" extrusionOk="0">
                <a:moveTo>
                  <a:pt x="0" y="203902"/>
                </a:moveTo>
                <a:cubicBezTo>
                  <a:pt x="129079" y="228129"/>
                  <a:pt x="474661" y="182935"/>
                  <a:pt x="576778" y="203902"/>
                </a:cubicBezTo>
                <a:cubicBezTo>
                  <a:pt x="593970" y="140311"/>
                  <a:pt x="562935" y="29550"/>
                  <a:pt x="576778" y="0"/>
                </a:cubicBezTo>
                <a:cubicBezTo>
                  <a:pt x="746296" y="131149"/>
                  <a:pt x="763174" y="230870"/>
                  <a:pt x="984582" y="407804"/>
                </a:cubicBezTo>
                <a:cubicBezTo>
                  <a:pt x="830064" y="533206"/>
                  <a:pt x="691043" y="658036"/>
                  <a:pt x="576778" y="815608"/>
                </a:cubicBezTo>
                <a:cubicBezTo>
                  <a:pt x="567687" y="791669"/>
                  <a:pt x="593016" y="711121"/>
                  <a:pt x="576778" y="611706"/>
                </a:cubicBezTo>
                <a:cubicBezTo>
                  <a:pt x="327175" y="659496"/>
                  <a:pt x="143507" y="629300"/>
                  <a:pt x="0" y="611706"/>
                </a:cubicBezTo>
                <a:cubicBezTo>
                  <a:pt x="12741" y="518897"/>
                  <a:pt x="-10768" y="326215"/>
                  <a:pt x="0" y="203902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582467555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9B9EBB-741F-42EC-91CF-E89A976E7B3C}"/>
              </a:ext>
            </a:extLst>
          </p:cNvPr>
          <p:cNvSpPr/>
          <p:nvPr/>
        </p:nvSpPr>
        <p:spPr>
          <a:xfrm>
            <a:off x="3996309" y="3061996"/>
            <a:ext cx="507222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kern="100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깜박임으로</a:t>
            </a:r>
            <a:endParaRPr lang="en-US" altLang="ko-KR" sz="4000" b="1" kern="100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6000" b="1" kern="100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6000" b="1" kern="100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3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612B6E-554C-4DB4-AD75-79A51AF7BE90}"/>
              </a:ext>
            </a:extLst>
          </p:cNvPr>
          <p:cNvSpPr/>
          <p:nvPr/>
        </p:nvSpPr>
        <p:spPr>
          <a:xfrm>
            <a:off x="3877284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C74F24-D11C-498E-958A-4B643F741F69}"/>
              </a:ext>
            </a:extLst>
          </p:cNvPr>
          <p:cNvSpPr/>
          <p:nvPr/>
        </p:nvSpPr>
        <p:spPr>
          <a:xfrm>
            <a:off x="6606967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홍채 인식을 사용할 수 없었던 특수한 환경에서도 문제 없이 사용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e.g.)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빛이 강한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바람이 세게 부는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의안 착용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315F9A-1CD7-4D28-937B-F9C6CBD1B1CD}"/>
              </a:ext>
            </a:extLst>
          </p:cNvPr>
          <p:cNvSpPr/>
          <p:nvPr/>
        </p:nvSpPr>
        <p:spPr>
          <a:xfrm>
            <a:off x="9327636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373EDA-A086-4FFD-AFDE-D69C980CCE83}"/>
              </a:ext>
            </a:extLst>
          </p:cNvPr>
          <p:cNvSpPr/>
          <p:nvPr/>
        </p:nvSpPr>
        <p:spPr>
          <a:xfrm>
            <a:off x="1150334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06024B-8732-40AE-BF7B-426DC8F0BF02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A5FA6F-7B93-4FAD-9BDF-3D3B719CC81B}"/>
              </a:ext>
            </a:extLst>
          </p:cNvPr>
          <p:cNvSpPr txBox="1"/>
          <p:nvPr/>
        </p:nvSpPr>
        <p:spPr>
          <a:xfrm>
            <a:off x="364347" y="728964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71A4-1693-43C3-919F-DFAED938E51E}"/>
              </a:ext>
            </a:extLst>
          </p:cNvPr>
          <p:cNvSpPr txBox="1"/>
          <p:nvPr/>
        </p:nvSpPr>
        <p:spPr>
          <a:xfrm>
            <a:off x="3341488" y="1162559"/>
            <a:ext cx="34960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A3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kumimoji="0" lang="en-US" altLang="ko-KR" sz="2800" b="1" i="0" u="none" strike="noStrike" kern="100" cap="none" spc="0" normalizeH="0" baseline="0" noProof="0" dirty="0">
              <a:ln>
                <a:noFill/>
              </a:ln>
              <a:solidFill>
                <a:srgbClr val="FFFFA3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DFD60B-10B4-4FC9-B074-E39B63A68E7D}"/>
              </a:ext>
            </a:extLst>
          </p:cNvPr>
          <p:cNvSpPr/>
          <p:nvPr/>
        </p:nvSpPr>
        <p:spPr>
          <a:xfrm>
            <a:off x="6302854" y="1248868"/>
            <a:ext cx="1795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WHY?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D8C5EC-5551-4806-9117-809B16B6D2C4}"/>
              </a:ext>
            </a:extLst>
          </p:cNvPr>
          <p:cNvGrpSpPr/>
          <p:nvPr/>
        </p:nvGrpSpPr>
        <p:grpSpPr>
          <a:xfrm>
            <a:off x="1143234" y="2851345"/>
            <a:ext cx="10039689" cy="461820"/>
            <a:chOff x="1024293" y="2438400"/>
            <a:chExt cx="10039689" cy="46182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2E27107-9B5F-4CD4-9343-1A441375FD28}"/>
                </a:ext>
              </a:extLst>
            </p:cNvPr>
            <p:cNvSpPr/>
            <p:nvPr/>
          </p:nvSpPr>
          <p:spPr>
            <a:xfrm>
              <a:off x="1024293" y="2438400"/>
              <a:ext cx="1848189" cy="4618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보안성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628362-E265-4623-B836-8E18483C724C}"/>
                </a:ext>
              </a:extLst>
            </p:cNvPr>
            <p:cNvSpPr/>
            <p:nvPr/>
          </p:nvSpPr>
          <p:spPr>
            <a:xfrm>
              <a:off x="6485294" y="2438400"/>
              <a:ext cx="1848188" cy="4618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안정성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1AD7ACC-2C3F-41FB-8370-929BAB46D1FA}"/>
                </a:ext>
              </a:extLst>
            </p:cNvPr>
            <p:cNvSpPr/>
            <p:nvPr/>
          </p:nvSpPr>
          <p:spPr>
            <a:xfrm>
              <a:off x="3754794" y="2438400"/>
              <a:ext cx="1848188" cy="46182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가변성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7C994CF-5244-4D65-9E8D-BEFF218D0450}"/>
                </a:ext>
              </a:extLst>
            </p:cNvPr>
            <p:cNvSpPr/>
            <p:nvPr/>
          </p:nvSpPr>
          <p:spPr>
            <a:xfrm>
              <a:off x="9215794" y="2438400"/>
              <a:ext cx="1848188" cy="46182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편의성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84130-C58A-49B7-8BD5-E332AE9BD3C5}"/>
              </a:ext>
            </a:extLst>
          </p:cNvPr>
          <p:cNvSpPr/>
          <p:nvPr/>
        </p:nvSpPr>
        <p:spPr>
          <a:xfrm>
            <a:off x="1000743" y="3974421"/>
            <a:ext cx="2133169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정지된 사진으로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돌파 불가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DB7F16-C073-439B-B893-AB09818C077E}"/>
              </a:ext>
            </a:extLst>
          </p:cNvPr>
          <p:cNvSpPr/>
          <p:nvPr/>
        </p:nvSpPr>
        <p:spPr>
          <a:xfrm>
            <a:off x="3702841" y="3670830"/>
            <a:ext cx="213316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홍채 등의 생체 정보는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유출 시 변경 불가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눈 깜박임 패턴 정보는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유출 시 변경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D5002E6A-A4BB-417B-89C6-2CD8092CB62B}"/>
              </a:ext>
            </a:extLst>
          </p:cNvPr>
          <p:cNvSpPr/>
          <p:nvPr/>
        </p:nvSpPr>
        <p:spPr>
          <a:xfrm>
            <a:off x="4681180" y="4208749"/>
            <a:ext cx="163773" cy="614149"/>
          </a:xfrm>
          <a:prstGeom prst="upDownArrow">
            <a:avLst/>
          </a:prstGeom>
          <a:solidFill>
            <a:schemeClr val="tx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A68FE5-86B4-4043-8BFB-6A2AB9E5F306}"/>
              </a:ext>
            </a:extLst>
          </p:cNvPr>
          <p:cNvSpPr/>
          <p:nvPr/>
        </p:nvSpPr>
        <p:spPr>
          <a:xfrm>
            <a:off x="9125168" y="3552672"/>
            <a:ext cx="213316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 눈은 가장 드러내기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쉬운 신체 부위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얼굴 전체를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인식할 필요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비접촉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비밀번호 공유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0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2746</TotalTime>
  <Words>1220</Words>
  <Application>Microsoft Office PowerPoint</Application>
  <PresentationFormat>와이드스크린</PresentationFormat>
  <Paragraphs>237</Paragraphs>
  <Slides>23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나눔스퀘어</vt:lpstr>
      <vt:lpstr>나눔스퀘어OTF Bold</vt:lpstr>
      <vt:lpstr>나눔스퀘어OTF ExtraBold</vt:lpstr>
      <vt:lpstr>맑은 고딕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김부용</dc:creator>
  <cp:lastModifiedBy>김부용</cp:lastModifiedBy>
  <cp:revision>871</cp:revision>
  <dcterms:created xsi:type="dcterms:W3CDTF">2021-04-08T04:34:50Z</dcterms:created>
  <dcterms:modified xsi:type="dcterms:W3CDTF">2021-06-03T00:17:03Z</dcterms:modified>
</cp:coreProperties>
</file>